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6.jpeg" ContentType="image/jpeg"/>
  <Override PartName="/ppt/notesSlides/notesSlide11.xml" ContentType="application/vnd.openxmlformats-officedocument.presentationml.notesSlide+xml"/>
  <Override PartName="/ppt/media/image7.jpeg" ContentType="image/jpeg"/>
  <Override PartName="/ppt/notesSlides/notesSlide12.xml" ContentType="application/vnd.openxmlformats-officedocument.presentationml.notesSlide+xml"/>
  <Override PartName="/ppt/media/image8.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9.jpeg" ContentType="image/jpeg"/>
  <Override PartName="/ppt/notesSlides/notesSlide15.xml" ContentType="application/vnd.openxmlformats-officedocument.presentationml.notesSlide+xml"/>
  <Override PartName="/ppt/media/image10.jpeg" ContentType="image/jpeg"/>
  <Override PartName="/ppt/notesSlides/notesSlide16.xml" ContentType="application/vnd.openxmlformats-officedocument.presentationml.notesSlide+xml"/>
  <Override PartName="/ppt/media/image11.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2.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3.jpe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4.jpeg" ContentType="image/jpeg"/>
  <Override PartName="/ppt/notesSlides/notesSlide30.xml" ContentType="application/vnd.openxmlformats-officedocument.presentationml.notesSlide+xml"/>
  <Override PartName="/ppt/media/image15.jpeg" ContentType="image/jpeg"/>
  <Override PartName="/ppt/media/image1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2" name="Shape 242"/>
          <p:cNvSpPr/>
          <p:nvPr>
            <p:ph type="sldImg"/>
          </p:nvPr>
        </p:nvSpPr>
        <p:spPr>
          <a:xfrm>
            <a:off x="1143000" y="685800"/>
            <a:ext cx="4572000" cy="3429000"/>
          </a:xfrm>
          <a:prstGeom prst="rect">
            <a:avLst/>
          </a:prstGeom>
        </p:spPr>
        <p:txBody>
          <a:bodyPr/>
          <a:lstStyle/>
          <a:p>
            <a:pPr/>
          </a:p>
        </p:txBody>
      </p:sp>
      <p:sp>
        <p:nvSpPr>
          <p:cNvPr id="243" name="Shape 2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This class is, after all, about you </a:t>
            </a:r>
            <a:r>
              <a:t>–</a:t>
            </a:r>
            <a:r>
              <a:t> so let’s do some introductions.</a:t>
            </a:r>
          </a:p>
          <a:p>
            <a:pPr/>
          </a:p>
          <a:p>
            <a:pPr/>
          </a:p>
          <a:p>
            <a:pPr/>
            <a:r>
              <a:t>(You may also want to ask “Fears about class?” </a:t>
            </a:r>
            <a:r>
              <a:t>–</a:t>
            </a:r>
            <a:r>
              <a:t> that can turn a little negative, so be ready to dissuade/make happy the students if you do ask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pPr/>
          </a:p>
          <a:p>
            <a:pPr/>
            <a:r>
              <a:t>It’s confusing, difficult, and there’s a ton to learn. But it’s super rewarding when you _do_ learn why your code broke or is working.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Obstacle 2</a:t>
            </a:r>
          </a:p>
          <a:p>
            <a:pPr/>
          </a:p>
          <a:p>
            <a:pPr/>
            <a:r>
              <a:t>There will be many moments where you will doubt yourself.</a:t>
            </a:r>
          </a:p>
          <a:p>
            <a:pPr/>
          </a:p>
          <a:p>
            <a:pPr/>
            <a:r>
              <a:t>Everyone is on the same page as you. No-one in this classroom is dumb. You all have varying backgrounds with differing experiences and exposure.</a:t>
            </a:r>
          </a:p>
          <a:p>
            <a:pPr/>
          </a:p>
          <a:p>
            <a:pPr/>
          </a:p>
          <a:p>
            <a:pPr/>
            <a:r>
              <a:t>Everyone was where you are at some point in their career. Every single developer. Me too.  </a:t>
            </a:r>
          </a:p>
          <a:p>
            <a:pPr/>
          </a:p>
          <a:p>
            <a:pPr/>
            <a:r>
              <a:t>It takes time but you have what it takes; you were selected for this program because we know you have what it takes.</a:t>
            </a:r>
          </a:p>
          <a:p>
            <a:pPr/>
          </a:p>
          <a:p>
            <a:pPr/>
          </a:p>
          <a:p>
            <a:pPr/>
            <a:r>
              <a:t>The first few weeks will be difficult, but everyone will be on a pretty level playing field a few weeks in.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Obstacle 2 </a:t>
            </a:r>
            <a:r>
              <a:t>–</a:t>
            </a:r>
            <a:r>
              <a:t> you have a ton of ground to cover! </a:t>
            </a:r>
          </a:p>
          <a:p>
            <a:pPr/>
          </a:p>
          <a:p>
            <a:pPr/>
            <a:r>
              <a:t>There’s a lot to learn, and it can be intimidating. But honestly, 6 months will be over before you know it. </a:t>
            </a:r>
          </a:p>
          <a:p>
            <a:pPr/>
          </a:p>
          <a:p>
            <a:pPr/>
            <a:r>
              <a:t>Because of the length of the program, personal issues WILL come up during the course of the program, and it will be challenging to stay motivated. </a:t>
            </a:r>
          </a:p>
          <a:p>
            <a:pPr/>
          </a:p>
          <a:p>
            <a:pPr/>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And will take a while to master. Persisting in general is the #1 hardest thing in this course.</a:t>
            </a:r>
          </a:p>
          <a:p>
            <a:pPr/>
          </a:p>
          <a:p>
            <a:pPr/>
            <a:r>
              <a:t>Perhaps tied with having self-confidence (talk about imposter syndrome).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p>
            <a:pPr/>
            <a:r>
              <a:t>Frustration = learning, seriously. Here’s the author of a pretty famous book on the mean stack: </a:t>
            </a:r>
          </a:p>
          <a:p>
            <a:pPr/>
          </a:p>
          <a:p>
            <a:pPr/>
            <a:r>
              <a:t>So how do we get through this frustration and actually learn?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Questions?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Of course, to do this, you’ll need to be great at googling!</a:t>
            </a:r>
          </a:p>
          <a:p>
            <a:p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Now that we’ve talked about the journey and how to be successful, let’s talk about the stops along the way.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Here’s what our days will look like.</a:t>
            </a:r>
          </a:p>
          <a:p>
            <a:pPr/>
          </a:p>
          <a:p>
            <a:pPr/>
            <a:r>
              <a:t>Question: How do you learn to code? (NEXT)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By coding! Unfortunate, right? </a:t>
            </a:r>
          </a:p>
          <a:p>
            <a:pPr/>
          </a:p>
          <a:p>
            <a:pPr/>
            <a:r>
              <a:t>We’ll get a ton of in-class practice reading and writing code, so the course quickly becomes “code-centric”. </a:t>
            </a:r>
          </a:p>
          <a:p>
            <a:pPr/>
          </a:p>
          <a:p>
            <a:pPr/>
            <a:r>
              <a:t>Most days will be much less presentation-heavy than today.</a:t>
            </a:r>
          </a:p>
          <a:p>
            <a:pPr/>
          </a:p>
          <a:p>
            <a:pPr/>
            <a:r>
              <a:t>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This program will not be a traditional college class. We're here to support you 100% of the way to really help you achieve their goals.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So next up I want to spend a little bit of time checking that everyone has everything they need installed (from the pre-work).</a:t>
            </a:r>
          </a:p>
          <a:p>
            <a:pPr/>
          </a:p>
          <a:p>
            <a:pPr/>
            <a:r>
              <a:t>If you can check off all of these things, spend this time helping your neighbors. This should become a habit </a:t>
            </a:r>
            <a:r>
              <a:t>–</a:t>
            </a:r>
            <a:r>
              <a:t> try to ask for help form your neighbors before going to a TA (you will both learn more along the way). &lt; We’ll talk more about this soon.</a:t>
            </a:r>
          </a:p>
          <a:p>
            <a:pPr/>
          </a:p>
          <a:p>
            <a:pPr/>
            <a:r>
              <a:t>That said, let’s check some things off of a list.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So what exactly does it mean to be a “full stack developer?”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p>
            <a:pPr/>
            <a:r>
              <a:t>Let’s use YouTube as an example. (Go to YouTube and do basic search)</a:t>
            </a:r>
          </a:p>
          <a:p>
            <a:pPr/>
          </a:p>
          <a:p>
            <a:pPr/>
            <a:r>
              <a:t>You’ll learn all of this in time, but a basic YouTube search requires two things:</a:t>
            </a:r>
          </a:p>
          <a:p>
            <a:pPr marL="228600" indent="-228600">
              <a:buSzPct val="100000"/>
              <a:buAutoNum type="arabicParenR" startAt="1"/>
            </a:pPr>
            <a:r>
              <a:t>A ”frontend” </a:t>
            </a:r>
            <a:r>
              <a:t>–</a:t>
            </a:r>
            <a:r>
              <a:t> the graphical user interface which responds to what I type</a:t>
            </a:r>
          </a:p>
          <a:p>
            <a:pPr marL="228600" indent="-228600">
              <a:buSzPct val="100000"/>
              <a:buAutoNum type="arabicParenR" startAt="1"/>
            </a:pPr>
            <a:r>
              <a:t>A “backend” </a:t>
            </a:r>
            <a:r>
              <a:t>–</a:t>
            </a:r>
            <a:r>
              <a:t> the code on the “server side” that is able to do the logic behind the search, find the relevant videos, and send them along</a:t>
            </a:r>
          </a:p>
          <a:p>
            <a:pPr marL="228600" indent="-228600">
              <a:buSzPct val="100000"/>
              <a:buAutoNum type="arabicParenR" startAt="1"/>
            </a:pPr>
          </a:p>
          <a:p>
            <a:pPr/>
            <a:r>
              <a:t>(Go to next slide)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Websites today are all about reading code for these components </a:t>
            </a:r>
            <a:r>
              <a:t>–</a:t>
            </a:r>
            <a:r>
              <a:t> “frontend” and “backend”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That is “Full-Stack Development” </a:t>
            </a:r>
            <a:r>
              <a:t>–</a:t>
            </a:r>
            <a:r>
              <a:t> you build can and will build the whole thing.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In this course, you’ll learn everything you need to be able to do this </a:t>
            </a:r>
            <a:r>
              <a:t>–</a:t>
            </a:r>
            <a:r>
              <a:t> </a:t>
            </a:r>
            <a:br/>
          </a:p>
          <a:p>
            <a:pPr/>
            <a:r>
              <a:t>you’ll be able to build complex web applications even as a single developer.</a:t>
            </a:r>
          </a:p>
          <a:p>
            <a:pPr/>
          </a:p>
          <a:p>
            <a:pPr/>
          </a:p>
          <a:p>
            <a:pPr/>
            <a:r>
              <a:t>Questions?</a:t>
            </a: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The terminal is the portal to your computer </a:t>
            </a:r>
            <a:r>
              <a:t>–</a:t>
            </a:r>
            <a:r>
              <a:t> it allows you to run and even script commands that can create files, folders, and more.</a:t>
            </a:r>
          </a:p>
          <a:p>
            <a:pPr/>
          </a:p>
          <a:p>
            <a:pPr/>
            <a:r>
              <a:t>It is extremely important that you get intimately familiar with the terminal as soon as possible, as you’ll use it for almost everything. It is fast and powerful.</a:t>
            </a:r>
          </a:p>
          <a:p>
            <a:pPr/>
          </a:p>
          <a:p>
            <a:pPr/>
            <a:r>
              <a:t>NEXT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So let’s run through a couple of examples.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Your turn!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There are a few things you can do to ensure your success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First off, don’t be this guy.</a:t>
            </a:r>
          </a:p>
          <a:p>
            <a:pPr/>
          </a:p>
          <a:p>
            <a:pPr/>
            <a:r>
              <a:t>Those that have the hardest time in the program are not the ones who came in knowing no programming. </a:t>
            </a:r>
          </a:p>
          <a:p>
            <a:pPr/>
          </a:p>
          <a:p>
            <a:pPr/>
            <a:r>
              <a:t>It’s not the ones who haven’t played around with HTML, CSS, or Javascript.</a:t>
            </a:r>
          </a:p>
          <a:p>
            <a:pPr/>
          </a:p>
          <a:p>
            <a:pPr/>
            <a:r>
              <a:t>It’s the ones who walk in thinking they either A) Know more than they do. Or B) Are experts in a completely different field. </a:t>
            </a:r>
          </a:p>
          <a:p>
            <a:pPr/>
          </a:p>
          <a:p>
            <a:pPr/>
            <a:r>
              <a:t>There is something that stops people like this from accepting the reality.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Be this guy.</a:t>
            </a:r>
            <a:br/>
            <a:br/>
            <a:r>
              <a:t>Having a humble attitude is the first requirement of being successful in this program.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Don’t be frustrated! Keep an open mind </a:t>
            </a:r>
            <a:r>
              <a:t>–</a:t>
            </a:r>
            <a:r>
              <a:t> you’re here to learn.</a:t>
            </a:r>
          </a:p>
          <a:p>
            <a:pPr/>
          </a:p>
          <a:p>
            <a:pPr/>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You are a blank slate.</a:t>
            </a:r>
            <a:br/>
            <a:br/>
            <a:r>
              <a:t>Seriously. Don’t lose sight of this image. At first it may feel intimidating. Knowing how little you know. But relish the opportunity and take the privileges it comes with.</a:t>
            </a:r>
          </a:p>
          <a:p>
            <a:pPr/>
          </a:p>
          <a:p>
            <a:pPr/>
            <a:r>
              <a:t>You have permission to struggle. To fail. To not “get” everything immediately.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So how does one learn? Well</a:t>
            </a:r>
            <a:r>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a:t>
            </a:r>
            <a:r>
              <a:t> there are a few obstacles in the way.</a:t>
            </a:r>
          </a:p>
          <a:p>
            <a:pPr/>
          </a:p>
          <a:p>
            <a:pPr/>
            <a:r>
              <a:t>Things that will frustrate you</a:t>
            </a:r>
            <a:r>
              <a: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Text Placeholder 19"/>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11"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12"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113"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14" name="Straight Connector 8"/>
          <p:cNvSpPr/>
          <p:nvPr/>
        </p:nvSpPr>
        <p:spPr>
          <a:xfrm>
            <a:off x="0" y="653853"/>
            <a:ext cx="9144001" cy="1"/>
          </a:xfrm>
          <a:prstGeom prst="line">
            <a:avLst/>
          </a:prstGeom>
          <a:ln w="41275">
            <a:solidFill>
              <a:srgbClr val="C83232"/>
            </a:solidFill>
            <a:miter/>
          </a:ln>
        </p:spPr>
        <p:txBody>
          <a:bodyPr lIns="45719" rIns="45719"/>
          <a:lstStyle/>
          <a:p>
            <a:pPr/>
          </a:p>
        </p:txBody>
      </p:sp>
      <p:pic>
        <p:nvPicPr>
          <p:cNvPr id="115"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2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2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a:t>
            </a:r>
          </a:p>
        </p:txBody>
      </p:sp>
      <p:sp>
        <p:nvSpPr>
          <p:cNvPr id="125"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3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34"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42" name="Flowchart: Process 9"/>
          <p:cNvSpPr/>
          <p:nvPr/>
        </p:nvSpPr>
        <p:spPr>
          <a:xfrm>
            <a:off x="-5872" y="6410337"/>
            <a:ext cx="9155743" cy="457748"/>
          </a:xfrm>
          <a:prstGeom prst="rect">
            <a:avLst/>
          </a:prstGeom>
          <a:solidFill>
            <a:srgbClr val="595959"/>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43"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44" name="Straight Connector 8"/>
          <p:cNvSpPr/>
          <p:nvPr/>
        </p:nvSpPr>
        <p:spPr>
          <a:xfrm>
            <a:off x="0" y="653853"/>
            <a:ext cx="9144001" cy="1"/>
          </a:xfrm>
          <a:prstGeom prst="line">
            <a:avLst/>
          </a:prstGeom>
          <a:ln w="41275">
            <a:solidFill>
              <a:srgbClr val="404040"/>
            </a:solidFill>
            <a:miter/>
          </a:ln>
        </p:spPr>
        <p:txBody>
          <a:bodyPr lIns="45719" rIns="45719"/>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52"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53"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a:t>
            </a:r>
          </a:p>
        </p:txBody>
      </p:sp>
      <p:sp>
        <p:nvSpPr>
          <p:cNvPr id="154" name="Title Text"/>
          <p:cNvSpPr txBox="1"/>
          <p:nvPr>
            <p:ph type="title"/>
          </p:nvPr>
        </p:nvSpPr>
        <p:spPr>
          <a:prstGeom prst="rect">
            <a:avLst/>
          </a:prstGeom>
        </p:spPr>
        <p:txBody>
          <a:bodyPr/>
          <a:lstStyle>
            <a:lvl1pPr defTabSz="914400">
              <a:lnSpc>
                <a:spcPct val="90000"/>
              </a:lnSpc>
              <a:defRPr i="0"/>
            </a:lvl1pPr>
          </a:lstStyle>
          <a:p>
            <a:pPr/>
            <a:r>
              <a:t>Title Text</a:t>
            </a:r>
          </a:p>
        </p:txBody>
      </p:sp>
      <p:pic>
        <p:nvPicPr>
          <p:cNvPr id="155" name="Content Placeholder 8" descr="Content Placeholder 8"/>
          <p:cNvPicPr>
            <a:picLocks noChangeAspect="1"/>
          </p:cNvPicPr>
          <p:nvPr/>
        </p:nvPicPr>
        <p:blipFill>
          <a:blip r:embed="rId2">
            <a:extLst/>
          </a:blip>
          <a:srcRect l="0" t="10220" r="0" b="0"/>
          <a:stretch>
            <a:fillRect/>
          </a:stretch>
        </p:blipFill>
        <p:spPr>
          <a:xfrm>
            <a:off x="0" y="-1"/>
            <a:ext cx="9144000" cy="560979"/>
          </a:xfrm>
          <a:prstGeom prst="rect">
            <a:avLst/>
          </a:prstGeom>
          <a:ln w="12700">
            <a:miter lim="400000"/>
          </a:ln>
        </p:spPr>
      </p:pic>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6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64"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72"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73"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74" name="Straight Connector 8"/>
          <p:cNvSpPr/>
          <p:nvPr/>
        </p:nvSpPr>
        <p:spPr>
          <a:xfrm>
            <a:off x="0" y="653853"/>
            <a:ext cx="9144001" cy="1"/>
          </a:xfrm>
          <a:prstGeom prst="line">
            <a:avLst/>
          </a:prstGeom>
          <a:ln w="41275">
            <a:solidFill>
              <a:srgbClr val="BF5700"/>
            </a:solidFill>
            <a:miter/>
          </a:ln>
        </p:spPr>
        <p:txBody>
          <a:bodyPr lIns="45719" rIns="45719"/>
          <a:lstStyle/>
          <a:p>
            <a:pPr/>
          </a:p>
        </p:txBody>
      </p:sp>
      <p:pic>
        <p:nvPicPr>
          <p:cNvPr id="175" name="Content Placeholder 8" descr="Content Placeholder 8"/>
          <p:cNvPicPr>
            <a:picLocks noChangeAspect="1"/>
          </p:cNvPicPr>
          <p:nvPr/>
        </p:nvPicPr>
        <p:blipFill>
          <a:blip r:embed="rId2">
            <a:extLst/>
          </a:blip>
          <a:srcRect l="73429" t="14128" r="0" b="0"/>
          <a:stretch>
            <a:fillRect/>
          </a:stretch>
        </p:blipFill>
        <p:spPr>
          <a:xfrm>
            <a:off x="-5871" y="6400799"/>
            <a:ext cx="2179730" cy="481356"/>
          </a:xfrm>
          <a:prstGeom prst="rect">
            <a:avLst/>
          </a:prstGeom>
          <a:ln w="12700">
            <a:miter lim="400000"/>
          </a:ln>
        </p:spPr>
      </p:pic>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1E4B87"/>
        </a:solidFill>
      </p:bgPr>
    </p:bg>
    <p:spTree>
      <p:nvGrpSpPr>
        <p:cNvPr id="1" name=""/>
        <p:cNvGrpSpPr/>
        <p:nvPr/>
      </p:nvGrpSpPr>
      <p:grpSpPr>
        <a:xfrm>
          <a:off x="0" y="0"/>
          <a:ext cx="0" cy="0"/>
          <a:chOff x="0" y="0"/>
          <a:chExt cx="0" cy="0"/>
        </a:xfrm>
      </p:grpSpPr>
      <p:sp>
        <p:nvSpPr>
          <p:cNvPr id="183"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84"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lnSpc>
                <a:spcPct val="90000"/>
              </a:lnSpc>
              <a:defRPr b="1" sz="1600">
                <a:solidFill>
                  <a:srgbClr val="FFFFFF"/>
                </a:solidFill>
                <a:latin typeface="Arial"/>
                <a:ea typeface="Arial"/>
                <a:cs typeface="Arial"/>
                <a:sym typeface="Arial"/>
              </a:defRPr>
            </a:lvl1pPr>
          </a:lstStyle>
          <a:p>
            <a:pPr/>
            <a:r>
              <a:t>The Coding Bootcamp at UCLA Extension  |</a:t>
            </a:r>
          </a:p>
        </p:txBody>
      </p:sp>
      <p:sp>
        <p:nvSpPr>
          <p:cNvPr id="185"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86" name="Body Level One…"/>
          <p:cNvSpPr txBox="1"/>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b="1" sz="1700">
                <a:solidFill>
                  <a:srgbClr val="FFFFFF"/>
                </a:solidFill>
                <a:latin typeface="Arial"/>
                <a:ea typeface="Arial"/>
                <a:cs typeface="Arial"/>
                <a:sym typeface="Arial"/>
              </a:defRPr>
            </a:lvl1pPr>
            <a:lvl2pPr marL="651509" indent="-194309" defTabSz="914400">
              <a:lnSpc>
                <a:spcPct val="90000"/>
              </a:lnSpc>
              <a:spcBef>
                <a:spcPts val="1000"/>
              </a:spcBef>
              <a:buFontTx/>
              <a:buChar char="•"/>
              <a:defRPr b="1" sz="1700">
                <a:solidFill>
                  <a:srgbClr val="FFFFFF"/>
                </a:solidFill>
                <a:latin typeface="Arial"/>
                <a:ea typeface="Arial"/>
                <a:cs typeface="Arial"/>
                <a:sym typeface="Arial"/>
              </a:defRPr>
            </a:lvl2pPr>
            <a:lvl3pPr marL="1108710" indent="-194310" defTabSz="914400">
              <a:lnSpc>
                <a:spcPct val="90000"/>
              </a:lnSpc>
              <a:spcBef>
                <a:spcPts val="1000"/>
              </a:spcBef>
              <a:buFontTx/>
              <a:defRPr b="1" sz="1700">
                <a:solidFill>
                  <a:srgbClr val="FFFFFF"/>
                </a:solidFill>
                <a:latin typeface="Arial"/>
                <a:ea typeface="Arial"/>
                <a:cs typeface="Arial"/>
                <a:sym typeface="Arial"/>
              </a:defRPr>
            </a:lvl3pPr>
            <a:lvl4pPr marL="1565910" indent="-194310" defTabSz="914400">
              <a:lnSpc>
                <a:spcPct val="90000"/>
              </a:lnSpc>
              <a:spcBef>
                <a:spcPts val="1000"/>
              </a:spcBef>
              <a:buFontTx/>
              <a:buChar char="•"/>
              <a:defRPr b="1" sz="1700">
                <a:solidFill>
                  <a:srgbClr val="FFFFFF"/>
                </a:solidFill>
                <a:latin typeface="Arial"/>
                <a:ea typeface="Arial"/>
                <a:cs typeface="Arial"/>
                <a:sym typeface="Arial"/>
              </a:defRPr>
            </a:lvl4pPr>
            <a:lvl5pPr marL="2023110" indent="-194310" defTabSz="914400">
              <a:lnSpc>
                <a:spcPct val="90000"/>
              </a:lnSpc>
              <a:spcBef>
                <a:spcPts val="1000"/>
              </a:spcBef>
              <a:buFontTx/>
              <a:buChar char="•"/>
              <a:defRPr b="1" sz="17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87"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88" name="Rectangle 2"/>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189" name="Picture 9" descr="Picture 9"/>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190" name="Picture 3" descr="Picture 3"/>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1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lank">
    <p:bg>
      <p:bgPr>
        <a:solidFill>
          <a:srgbClr val="1E4B87"/>
        </a:solidFill>
      </p:bgPr>
    </p:bg>
    <p:spTree>
      <p:nvGrpSpPr>
        <p:cNvPr id="1" name=""/>
        <p:cNvGrpSpPr/>
        <p:nvPr/>
      </p:nvGrpSpPr>
      <p:grpSpPr>
        <a:xfrm>
          <a:off x="0" y="0"/>
          <a:ext cx="0" cy="0"/>
          <a:chOff x="0" y="0"/>
          <a:chExt cx="0" cy="0"/>
        </a:xfrm>
      </p:grpSpPr>
      <p:sp>
        <p:nvSpPr>
          <p:cNvPr id="198"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99" name="Title Text"/>
          <p:cNvSpPr txBox="1"/>
          <p:nvPr>
            <p:ph type="title"/>
          </p:nvPr>
        </p:nvSpPr>
        <p:spPr>
          <a:prstGeom prst="rect">
            <a:avLst/>
          </a:prstGeom>
        </p:spPr>
        <p:txBody>
          <a:bodyPr/>
          <a:lstStyle>
            <a:lvl1pPr defTabSz="914400">
              <a:lnSpc>
                <a:spcPct val="90000"/>
              </a:lnSpc>
            </a:lvl1pPr>
          </a:lstStyle>
          <a:p>
            <a:pPr/>
            <a:r>
              <a:t>Title Text</a:t>
            </a:r>
          </a:p>
        </p:txBody>
      </p:sp>
      <p:sp>
        <p:nvSpPr>
          <p:cNvPr id="2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07" name="Flowchart: Process 9"/>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208"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209" name="Straight Connector 8"/>
          <p:cNvSpPr/>
          <p:nvPr/>
        </p:nvSpPr>
        <p:spPr>
          <a:xfrm>
            <a:off x="0" y="653853"/>
            <a:ext cx="9144001" cy="1"/>
          </a:xfrm>
          <a:prstGeom prst="line">
            <a:avLst/>
          </a:prstGeom>
          <a:ln w="41275">
            <a:solidFill>
              <a:srgbClr val="BF5700"/>
            </a:solidFill>
            <a:miter/>
          </a:ln>
        </p:spPr>
        <p:txBody>
          <a:bodyPr lIns="45719" rIns="45719"/>
          <a:lstStyle/>
          <a:p>
            <a:pPr/>
          </a:p>
        </p:txBody>
      </p:sp>
      <p:pic>
        <p:nvPicPr>
          <p:cNvPr id="210" name="Picture 1" descr="Picture 1"/>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2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18" name="Flowchart: Process 5"/>
          <p:cNvSpPr/>
          <p:nvPr/>
        </p:nvSpPr>
        <p:spPr>
          <a:xfrm>
            <a:off x="-1" y="6418964"/>
            <a:ext cx="9155743" cy="457748"/>
          </a:xfrm>
          <a:prstGeom prst="rect">
            <a:avLst/>
          </a:prstGeom>
          <a:solidFill>
            <a:srgbClr val="1D1A3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219" name="Title Text"/>
          <p:cNvSpPr txBox="1"/>
          <p:nvPr>
            <p:ph type="title"/>
          </p:nvPr>
        </p:nvSpPr>
        <p:spPr>
          <a:xfrm>
            <a:off x="304800" y="0"/>
            <a:ext cx="5470527" cy="653854"/>
          </a:xfrm>
          <a:prstGeom prst="rect">
            <a:avLst/>
          </a:prstGeom>
        </p:spPr>
        <p:txBody>
          <a:bodyPr lIns="45718" tIns="45718" rIns="45718" bIns="45718"/>
          <a:lstStyle>
            <a:lvl1pPr defTabSz="914400">
              <a:lnSpc>
                <a:spcPct val="90000"/>
              </a:lnSpc>
              <a:defRPr i="0" sz="2400">
                <a:solidFill>
                  <a:srgbClr val="000000"/>
                </a:solidFill>
              </a:defRPr>
            </a:lvl1pPr>
          </a:lstStyle>
          <a:p>
            <a:pPr/>
            <a:r>
              <a:t>Title Text</a:t>
            </a:r>
          </a:p>
        </p:txBody>
      </p:sp>
      <p:sp>
        <p:nvSpPr>
          <p:cNvPr id="220" name="TextBox 18"/>
          <p:cNvSpPr txBox="1"/>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221" name="Straight Connector 6"/>
          <p:cNvSpPr/>
          <p:nvPr/>
        </p:nvSpPr>
        <p:spPr>
          <a:xfrm>
            <a:off x="-1" y="653853"/>
            <a:ext cx="9144001" cy="1"/>
          </a:xfrm>
          <a:prstGeom prst="line">
            <a:avLst/>
          </a:prstGeom>
          <a:ln w="41275">
            <a:solidFill>
              <a:srgbClr val="C83232"/>
            </a:solidFill>
            <a:miter/>
          </a:ln>
        </p:spPr>
        <p:txBody>
          <a:bodyPr lIns="45718" tIns="45718" rIns="45718" bIns="45718"/>
          <a:lstStyle/>
          <a:p>
            <a:pPr>
              <a:defRPr>
                <a:latin typeface="+mn-lt"/>
                <a:ea typeface="+mn-ea"/>
                <a:cs typeface="+mn-cs"/>
                <a:sym typeface="Helvetica"/>
              </a:defRPr>
            </a:pPr>
          </a:p>
        </p:txBody>
      </p:sp>
      <p:sp>
        <p:nvSpPr>
          <p:cNvPr id="222" name="Slide Number"/>
          <p:cNvSpPr txBox="1"/>
          <p:nvPr>
            <p:ph type="sldNum" sz="quarter" idx="2"/>
          </p:nvPr>
        </p:nvSpPr>
        <p:spPr>
          <a:xfrm>
            <a:off x="6329180" y="6247131"/>
            <a:ext cx="224020" cy="218439"/>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le and Content">
    <p:spTree>
      <p:nvGrpSpPr>
        <p:cNvPr id="1" name=""/>
        <p:cNvGrpSpPr/>
        <p:nvPr/>
      </p:nvGrpSpPr>
      <p:grpSpPr>
        <a:xfrm>
          <a:off x="0" y="0"/>
          <a:ext cx="0" cy="0"/>
          <a:chOff x="0" y="0"/>
          <a:chExt cx="0" cy="0"/>
        </a:xfrm>
      </p:grpSpPr>
      <p:sp>
        <p:nvSpPr>
          <p:cNvPr id="229" name="Straight Connector 11"/>
          <p:cNvSpPr/>
          <p:nvPr/>
        </p:nvSpPr>
        <p:spPr>
          <a:xfrm>
            <a:off x="-1" y="653853"/>
            <a:ext cx="9144001" cy="1"/>
          </a:xfrm>
          <a:prstGeom prst="line">
            <a:avLst/>
          </a:prstGeom>
          <a:ln w="41275">
            <a:solidFill>
              <a:srgbClr val="262626"/>
            </a:solidFill>
            <a:miter/>
          </a:ln>
        </p:spPr>
        <p:txBody>
          <a:bodyPr lIns="45718" tIns="45718" rIns="45718" bIns="45718"/>
          <a:lstStyle/>
          <a:p>
            <a:pPr>
              <a:defRPr>
                <a:latin typeface="+mn-lt"/>
                <a:ea typeface="+mn-ea"/>
                <a:cs typeface="+mn-cs"/>
                <a:sym typeface="Helvetica"/>
              </a:defRPr>
            </a:pPr>
          </a:p>
        </p:txBody>
      </p:sp>
      <p:sp>
        <p:nvSpPr>
          <p:cNvPr id="230" name="Flowchart: Process 12"/>
          <p:cNvSpPr/>
          <p:nvPr/>
        </p:nvSpPr>
        <p:spPr>
          <a:xfrm>
            <a:off x="-5872" y="6410337"/>
            <a:ext cx="9155743" cy="457748"/>
          </a:xfrm>
          <a:prstGeom prst="rect">
            <a:avLst/>
          </a:prstGeom>
          <a:solidFill>
            <a:srgbClr val="26262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231" name="TextBox 13"/>
          <p:cNvSpPr txBox="1"/>
          <p:nvPr/>
        </p:nvSpPr>
        <p:spPr>
          <a:xfrm>
            <a:off x="533400" y="6531609"/>
            <a:ext cx="2787650" cy="202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234" name="Group 14"/>
          <p:cNvGrpSpPr/>
          <p:nvPr/>
        </p:nvGrpSpPr>
        <p:grpSpPr>
          <a:xfrm>
            <a:off x="5232358" y="6411721"/>
            <a:ext cx="3917513" cy="486922"/>
            <a:chOff x="0" y="0"/>
            <a:chExt cx="3917511" cy="486921"/>
          </a:xfrm>
        </p:grpSpPr>
        <p:pic>
          <p:nvPicPr>
            <p:cNvPr id="232" name="Content Placeholder 8" descr="Content Placeholder 8"/>
            <p:cNvPicPr>
              <a:picLocks noChangeAspect="1"/>
            </p:cNvPicPr>
            <p:nvPr/>
          </p:nvPicPr>
          <p:blipFill>
            <a:blip r:embed="rId2">
              <a:extLst/>
            </a:blip>
            <a:srcRect l="39450" t="0" r="0" b="0"/>
            <a:stretch>
              <a:fillRect/>
            </a:stretch>
          </p:blipFill>
          <p:spPr>
            <a:xfrm>
              <a:off x="402618" y="-1"/>
              <a:ext cx="3514894" cy="486922"/>
            </a:xfrm>
            <a:prstGeom prst="rect">
              <a:avLst/>
            </a:prstGeom>
            <a:ln w="12700" cap="flat">
              <a:noFill/>
              <a:miter lim="400000"/>
            </a:ln>
            <a:effectLst/>
          </p:spPr>
        </p:pic>
        <p:pic>
          <p:nvPicPr>
            <p:cNvPr id="233" name="Content Placeholder 8" descr="Content Placeholder 8"/>
            <p:cNvPicPr>
              <a:picLocks noChangeAspect="1"/>
            </p:cNvPicPr>
            <p:nvPr/>
          </p:nvPicPr>
          <p:blipFill>
            <a:blip r:embed="rId2">
              <a:extLst/>
            </a:blip>
            <a:srcRect l="0" t="0" r="92757" b="0"/>
            <a:stretch>
              <a:fillRect/>
            </a:stretch>
          </p:blipFill>
          <p:spPr>
            <a:xfrm>
              <a:off x="0" y="-1"/>
              <a:ext cx="420452" cy="486922"/>
            </a:xfrm>
            <a:prstGeom prst="rect">
              <a:avLst/>
            </a:prstGeom>
            <a:ln w="12700" cap="flat">
              <a:noFill/>
              <a:miter lim="400000"/>
            </a:ln>
            <a:effectLst/>
          </p:spPr>
        </p:pic>
      </p:grpSp>
      <p:sp>
        <p:nvSpPr>
          <p:cNvPr id="235" name="Title Text"/>
          <p:cNvSpPr txBox="1"/>
          <p:nvPr>
            <p:ph type="title"/>
          </p:nvPr>
        </p:nvSpPr>
        <p:spPr>
          <a:xfrm>
            <a:off x="304800" y="0"/>
            <a:ext cx="5470527" cy="653854"/>
          </a:xfrm>
          <a:prstGeom prst="rect">
            <a:avLst/>
          </a:prstGeom>
        </p:spPr>
        <p:txBody>
          <a:bodyPr lIns="45718" tIns="45718" rIns="45718" bIns="45718"/>
          <a:lstStyle>
            <a:lvl1pPr defTabSz="914400">
              <a:lnSpc>
                <a:spcPct val="90000"/>
              </a:lnSpc>
              <a:defRPr i="0" sz="2400">
                <a:solidFill>
                  <a:srgbClr val="000000"/>
                </a:solidFill>
              </a:defRPr>
            </a:lvl1pPr>
          </a:lstStyle>
          <a:p>
            <a:pPr/>
            <a:r>
              <a:t>Title Text</a:t>
            </a:r>
          </a:p>
        </p:txBody>
      </p:sp>
      <p:sp>
        <p:nvSpPr>
          <p:cNvPr id="236" name="Slide Number"/>
          <p:cNvSpPr txBox="1"/>
          <p:nvPr>
            <p:ph type="sldNum" sz="quarter" idx="2"/>
          </p:nvPr>
        </p:nvSpPr>
        <p:spPr>
          <a:xfrm>
            <a:off x="6329180" y="6247131"/>
            <a:ext cx="224020" cy="218439"/>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1" cy="1"/>
          </a:xfrm>
          <a:prstGeom prst="line">
            <a:avLst/>
          </a:prstGeom>
          <a:ln w="41275">
            <a:solidFill>
              <a:srgbClr val="262626"/>
            </a:solidFill>
          </a:ln>
        </p:spPr>
        <p:txBody>
          <a:bodyPr lIns="45719" rIns="45719"/>
          <a:lstStyle/>
          <a:p>
            <a:p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Title Text"/>
          <p:cNvSpPr txBox="1"/>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5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5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5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a:t>
            </a:r>
          </a:p>
        </p:txBody>
      </p:sp>
      <p:sp>
        <p:nvSpPr>
          <p:cNvPr id="55"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63"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6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65" name="Title Text"/>
          <p:cNvSpPr txBox="1"/>
          <p:nvPr>
            <p:ph type="title"/>
          </p:nvPr>
        </p:nvSpPr>
        <p:spPr>
          <a:prstGeom prst="rect">
            <a:avLst/>
          </a:prstGeom>
        </p:spPr>
        <p:txBody>
          <a:bodyPr/>
          <a:lstStyle>
            <a:lvl1pPr defTabSz="914400">
              <a:lnSpc>
                <a:spcPct val="90000"/>
              </a:lnSpc>
            </a:lvl1pPr>
          </a:lstStyle>
          <a:p>
            <a:pPr/>
            <a:r>
              <a:t>Title Text</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73"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74"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75" name="Straight Connector 6"/>
          <p:cNvSpPr/>
          <p:nvPr/>
        </p:nvSpPr>
        <p:spPr>
          <a:xfrm>
            <a:off x="0" y="653853"/>
            <a:ext cx="9144001" cy="1"/>
          </a:xfrm>
          <a:prstGeom prst="line">
            <a:avLst/>
          </a:prstGeom>
          <a:ln w="41275">
            <a:solidFill>
              <a:srgbClr val="C83232"/>
            </a:solidFill>
            <a:miter/>
          </a:ln>
        </p:spPr>
        <p:txBody>
          <a:bodyPr lIns="45719" rIns="45719"/>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90" name="Picture 15" descr="Picture 15"/>
          <p:cNvPicPr>
            <a:picLocks noChangeAspect="1"/>
          </p:cNvPicPr>
          <p:nvPr/>
        </p:nvPicPr>
        <p:blipFill>
          <a:blip r:embed="rId2">
            <a:extLst/>
          </a:blip>
          <a:stretch>
            <a:fillRect/>
          </a:stretch>
        </p:blipFill>
        <p:spPr>
          <a:xfrm>
            <a:off x="0" y="34413"/>
            <a:ext cx="9144000" cy="6864081"/>
          </a:xfrm>
          <a:prstGeom prst="rect">
            <a:avLst/>
          </a:prstGeom>
          <a:ln w="12700">
            <a:miter lim="400000"/>
          </a:ln>
        </p:spPr>
      </p:pic>
      <p:sp>
        <p:nvSpPr>
          <p:cNvPr id="91"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92"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a:t>
            </a:r>
          </a:p>
        </p:txBody>
      </p:sp>
      <p:sp>
        <p:nvSpPr>
          <p:cNvPr id="93"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lank">
    <p:spTree>
      <p:nvGrpSpPr>
        <p:cNvPr id="1" name=""/>
        <p:cNvGrpSpPr/>
        <p:nvPr/>
      </p:nvGrpSpPr>
      <p:grpSpPr>
        <a:xfrm>
          <a:off x="0" y="0"/>
          <a:ext cx="0" cy="0"/>
          <a:chOff x="0" y="0"/>
          <a:chExt cx="0" cy="0"/>
        </a:xfrm>
      </p:grpSpPr>
      <p:pic>
        <p:nvPicPr>
          <p:cNvPr id="101"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02"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03"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lmgtfy.com/?q=google+fu" TargetMode="External"/><Relationship Id="rId4" Type="http://schemas.openxmlformats.org/officeDocument/2006/relationships/image" Target="../media/image1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4.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5.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hyperlink" Target="https://www.youtube.com/watch?v=ieb6Svbc10E&amp;index=1&amp;list=PLgJ8UgkiorCnMLsUevoQRxH8t9bt7ne14"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A35"/>
        </a:solidFill>
      </p:bgPr>
    </p:bg>
    <p:spTree>
      <p:nvGrpSpPr>
        <p:cNvPr id="1" name=""/>
        <p:cNvGrpSpPr/>
        <p:nvPr/>
      </p:nvGrpSpPr>
      <p:grpSpPr>
        <a:xfrm>
          <a:off x="0" y="0"/>
          <a:ext cx="0" cy="0"/>
          <a:chOff x="0" y="0"/>
          <a:chExt cx="0" cy="0"/>
        </a:xfrm>
      </p:grpSpPr>
      <p:sp>
        <p:nvSpPr>
          <p:cNvPr id="245" name="Title 1"/>
          <p:cNvSpPr txBox="1"/>
          <p:nvPr>
            <p:ph type="title"/>
          </p:nvPr>
        </p:nvSpPr>
        <p:spPr>
          <a:xfrm>
            <a:off x="390606" y="2953542"/>
            <a:ext cx="8229601" cy="871860"/>
          </a:xfrm>
          <a:prstGeom prst="rect">
            <a:avLst/>
          </a:prstGeom>
        </p:spPr>
        <p:txBody>
          <a:bodyPr/>
          <a:lstStyle/>
          <a:p>
            <a:pPr/>
            <a:r>
              <a:t>The Zen of Coding</a:t>
            </a:r>
          </a:p>
        </p:txBody>
      </p:sp>
      <p:sp>
        <p:nvSpPr>
          <p:cNvPr id="246" name="TextBox 9"/>
          <p:cNvSpPr txBox="1"/>
          <p:nvPr/>
        </p:nvSpPr>
        <p:spPr>
          <a:xfrm>
            <a:off x="390605" y="3894456"/>
            <a:ext cx="233154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The Coding Bootcamp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itle 1"/>
          <p:cNvSpPr txBox="1"/>
          <p:nvPr>
            <p:ph type="title"/>
          </p:nvPr>
        </p:nvSpPr>
        <p:spPr>
          <a:xfrm>
            <a:off x="304799" y="-1"/>
            <a:ext cx="5470528" cy="653856"/>
          </a:xfrm>
          <a:prstGeom prst="rect">
            <a:avLst/>
          </a:prstGeom>
        </p:spPr>
        <p:txBody>
          <a:bodyPr/>
          <a:lstStyle/>
          <a:p>
            <a:pPr/>
            <a:r>
              <a:t>Support Team</a:t>
            </a:r>
          </a:p>
        </p:txBody>
      </p:sp>
      <p:sp>
        <p:nvSpPr>
          <p:cNvPr id="291" name="Content Placeholder 2"/>
          <p:cNvSpPr txBox="1"/>
          <p:nvPr/>
        </p:nvSpPr>
        <p:spPr>
          <a:xfrm>
            <a:off x="289559" y="762000"/>
            <a:ext cx="8583816" cy="55999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1500">
                <a:latin typeface="Arial"/>
                <a:ea typeface="Arial"/>
                <a:cs typeface="Arial"/>
                <a:sym typeface="Arial"/>
              </a:defRPr>
            </a:pPr>
          </a:p>
          <a:p>
            <a:pPr indent="228600">
              <a:lnSpc>
                <a:spcPct val="90000"/>
              </a:lnSpc>
              <a:defRPr b="1" sz="3200">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Everyone Else!</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itle 1"/>
          <p:cNvSpPr txBox="1"/>
          <p:nvPr>
            <p:ph type="title"/>
          </p:nvPr>
        </p:nvSpPr>
        <p:spPr>
          <a:xfrm>
            <a:off x="304799" y="-1"/>
            <a:ext cx="5470528" cy="653856"/>
          </a:xfrm>
          <a:prstGeom prst="rect">
            <a:avLst/>
          </a:prstGeom>
        </p:spPr>
        <p:txBody>
          <a:bodyPr/>
          <a:lstStyle/>
          <a:p>
            <a:pPr/>
            <a:r>
              <a:t>But Remember…</a:t>
            </a:r>
          </a:p>
        </p:txBody>
      </p:sp>
      <p:sp>
        <p:nvSpPr>
          <p:cNvPr id="296" name="Content Placeholder 2"/>
          <p:cNvSpPr txBox="1"/>
          <p:nvPr/>
        </p:nvSpPr>
        <p:spPr>
          <a:xfrm>
            <a:off x="289559" y="762000"/>
            <a:ext cx="8583816" cy="26619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itle 1"/>
          <p:cNvSpPr txBox="1"/>
          <p:nvPr>
            <p:ph type="title"/>
          </p:nvPr>
        </p:nvSpPr>
        <p:spPr>
          <a:xfrm>
            <a:off x="390606" y="2953542"/>
            <a:ext cx="8229601" cy="871860"/>
          </a:xfrm>
          <a:prstGeom prst="rect">
            <a:avLst/>
          </a:prstGeom>
        </p:spPr>
        <p:txBody>
          <a:bodyPr/>
          <a:lstStyle/>
          <a:p>
            <a:pPr/>
            <a:r>
              <a:t>On Keys To Success…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Title 1"/>
          <p:cNvSpPr txBox="1"/>
          <p:nvPr>
            <p:ph type="title"/>
          </p:nvPr>
        </p:nvSpPr>
        <p:spPr>
          <a:xfrm>
            <a:off x="304799" y="-1"/>
            <a:ext cx="5470528" cy="653856"/>
          </a:xfrm>
          <a:prstGeom prst="rect">
            <a:avLst/>
          </a:prstGeom>
        </p:spPr>
        <p:txBody>
          <a:bodyPr/>
          <a:lstStyle/>
          <a:p>
            <a:pPr/>
            <a:r>
              <a:t>Don’t Be This Guy…</a:t>
            </a:r>
          </a:p>
        </p:txBody>
      </p:sp>
      <p:pic>
        <p:nvPicPr>
          <p:cNvPr id="303" name="Picture 2" descr="Picture 2"/>
          <p:cNvPicPr>
            <a:picLocks noChangeAspect="1"/>
          </p:cNvPicPr>
          <p:nvPr/>
        </p:nvPicPr>
        <p:blipFill>
          <a:blip r:embed="rId3">
            <a:extLst/>
          </a:blip>
          <a:stretch>
            <a:fillRect/>
          </a:stretch>
        </p:blipFill>
        <p:spPr>
          <a:xfrm>
            <a:off x="1524000" y="1200150"/>
            <a:ext cx="6096000" cy="4457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Picture 2" descr="Picture 2"/>
          <p:cNvPicPr>
            <a:picLocks noChangeAspect="1"/>
          </p:cNvPicPr>
          <p:nvPr/>
        </p:nvPicPr>
        <p:blipFill>
          <a:blip r:embed="rId3">
            <a:extLst/>
          </a:blip>
          <a:stretch>
            <a:fillRect/>
          </a:stretch>
        </p:blipFill>
        <p:spPr>
          <a:xfrm>
            <a:off x="685800" y="914400"/>
            <a:ext cx="7981950" cy="5324475"/>
          </a:xfrm>
          <a:prstGeom prst="rect">
            <a:avLst/>
          </a:prstGeom>
          <a:ln w="12700">
            <a:miter lim="400000"/>
          </a:ln>
        </p:spPr>
      </p:pic>
      <p:sp>
        <p:nvSpPr>
          <p:cNvPr id="308" name="Title 1"/>
          <p:cNvSpPr txBox="1"/>
          <p:nvPr>
            <p:ph type="title"/>
          </p:nvPr>
        </p:nvSpPr>
        <p:spPr>
          <a:xfrm>
            <a:off x="304799" y="-1"/>
            <a:ext cx="5470528" cy="653856"/>
          </a:xfrm>
          <a:prstGeom prst="rect">
            <a:avLst/>
          </a:prstGeom>
        </p:spPr>
        <p:txBody>
          <a:bodyPr/>
          <a:lstStyle/>
          <a:p>
            <a:pPr/>
            <a:r>
              <a:t>This Should Be You.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Title 1"/>
          <p:cNvSpPr txBox="1"/>
          <p:nvPr>
            <p:ph type="title"/>
          </p:nvPr>
        </p:nvSpPr>
        <p:spPr>
          <a:xfrm>
            <a:off x="304799" y="-1"/>
            <a:ext cx="5470528" cy="653856"/>
          </a:xfrm>
          <a:prstGeom prst="rect">
            <a:avLst/>
          </a:prstGeom>
        </p:spPr>
        <p:txBody>
          <a:bodyPr/>
          <a:lstStyle/>
          <a:p>
            <a:pPr/>
            <a:r>
              <a:t>Our Mantra for Today and Beyond…</a:t>
            </a:r>
          </a:p>
        </p:txBody>
      </p:sp>
      <p:sp>
        <p:nvSpPr>
          <p:cNvPr id="313" name="TextBox 3"/>
          <p:cNvSpPr txBox="1"/>
          <p:nvPr/>
        </p:nvSpPr>
        <p:spPr>
          <a:xfrm>
            <a:off x="304800" y="3047999"/>
            <a:ext cx="8610600"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sz="3200">
                <a:latin typeface="Arial"/>
                <a:ea typeface="Arial"/>
                <a:cs typeface="Arial"/>
                <a:sym typeface="Arial"/>
              </a:defRPr>
            </a:lvl1pPr>
          </a:lstStyle>
          <a:p>
            <a:pPr/>
            <a:r>
              <a:t>When it comes to web development…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Title 1"/>
          <p:cNvSpPr txBox="1"/>
          <p:nvPr>
            <p:ph type="title"/>
          </p:nvPr>
        </p:nvSpPr>
        <p:spPr>
          <a:xfrm>
            <a:off x="304799" y="-1"/>
            <a:ext cx="5470528" cy="653856"/>
          </a:xfrm>
          <a:prstGeom prst="rect">
            <a:avLst/>
          </a:prstGeom>
        </p:spPr>
        <p:txBody>
          <a:bodyPr/>
          <a:lstStyle/>
          <a:p>
            <a:pPr/>
            <a:r>
              <a:t>Our Mantra for Today and Beyond…</a:t>
            </a:r>
          </a:p>
        </p:txBody>
      </p:sp>
      <p:sp>
        <p:nvSpPr>
          <p:cNvPr id="316" name="TextBox 3"/>
          <p:cNvSpPr txBox="1"/>
          <p:nvPr/>
        </p:nvSpPr>
        <p:spPr>
          <a:xfrm>
            <a:off x="304800" y="2743200"/>
            <a:ext cx="8610600" cy="12266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i="1" sz="8000">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TextBox 1"/>
          <p:cNvSpPr txBox="1"/>
          <p:nvPr/>
        </p:nvSpPr>
        <p:spPr>
          <a:xfrm>
            <a:off x="8305800" y="6400799"/>
            <a:ext cx="9271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You.</a:t>
            </a:r>
          </a:p>
        </p:txBody>
      </p:sp>
      <p:sp>
        <p:nvSpPr>
          <p:cNvPr id="321" name="Straight Arrow Connector 4"/>
          <p:cNvSpPr/>
          <p:nvPr/>
        </p:nvSpPr>
        <p:spPr>
          <a:xfrm flipH="1" flipV="1">
            <a:off x="8000999" y="6172199"/>
            <a:ext cx="304801" cy="228601"/>
          </a:xfrm>
          <a:prstGeom prst="line">
            <a:avLst/>
          </a:prstGeom>
          <a:ln w="63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Title 1"/>
          <p:cNvSpPr txBox="1"/>
          <p:nvPr>
            <p:ph type="title"/>
          </p:nvPr>
        </p:nvSpPr>
        <p:spPr>
          <a:xfrm>
            <a:off x="390606" y="2953542"/>
            <a:ext cx="8229601" cy="871860"/>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Title 1"/>
          <p:cNvSpPr txBox="1"/>
          <p:nvPr>
            <p:ph type="title"/>
          </p:nvPr>
        </p:nvSpPr>
        <p:spPr>
          <a:xfrm>
            <a:off x="304799" y="-1"/>
            <a:ext cx="5470528" cy="653856"/>
          </a:xfrm>
          <a:prstGeom prst="rect">
            <a:avLst/>
          </a:prstGeom>
        </p:spPr>
        <p:txBody>
          <a:bodyPr/>
          <a:lstStyle/>
          <a:p>
            <a:pPr/>
            <a:r>
              <a:t>Nothing Comes Easy…</a:t>
            </a:r>
          </a:p>
        </p:txBody>
      </p:sp>
      <p:sp>
        <p:nvSpPr>
          <p:cNvPr id="330" name="Content Placeholder 2"/>
          <p:cNvSpPr txBox="1"/>
          <p:nvPr/>
        </p:nvSpPr>
        <p:spPr>
          <a:xfrm>
            <a:off x="289559" y="762000"/>
            <a:ext cx="8583816" cy="30934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b="1" sz="3200">
                <a:latin typeface="Arial"/>
                <a:ea typeface="Arial"/>
                <a:cs typeface="Arial"/>
                <a:sym typeface="Arial"/>
              </a:defRPr>
            </a:pPr>
            <a:r>
              <a:t>HUGE obstacles!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Title 1"/>
          <p:cNvSpPr txBox="1"/>
          <p:nvPr>
            <p:ph type="title"/>
          </p:nvPr>
        </p:nvSpPr>
        <p:spPr>
          <a:xfrm>
            <a:off x="304800" y="-1"/>
            <a:ext cx="7620000" cy="653856"/>
          </a:xfrm>
          <a:prstGeom prst="rect">
            <a:avLst/>
          </a:prstGeom>
        </p:spPr>
        <p:txBody>
          <a:bodyPr/>
          <a:lstStyle/>
          <a:p>
            <a:pPr/>
            <a:r>
              <a:t>Quick Introductions! (30 seconds)</a:t>
            </a:r>
          </a:p>
        </p:txBody>
      </p:sp>
      <p:pic>
        <p:nvPicPr>
          <p:cNvPr id="249" name="Picture 10" descr="Picture 10"/>
          <p:cNvPicPr>
            <a:picLocks noChangeAspect="1"/>
          </p:cNvPicPr>
          <p:nvPr/>
        </p:nvPicPr>
        <p:blipFill>
          <a:blip r:embed="rId3">
            <a:extLst/>
          </a:blip>
          <a:stretch>
            <a:fillRect/>
          </a:stretch>
        </p:blipFill>
        <p:spPr>
          <a:xfrm>
            <a:off x="6705600" y="3962400"/>
            <a:ext cx="2286000" cy="2286001"/>
          </a:xfrm>
          <a:prstGeom prst="rect">
            <a:avLst/>
          </a:prstGeom>
          <a:ln w="12700">
            <a:miter lim="400000"/>
          </a:ln>
        </p:spPr>
      </p:pic>
      <p:sp>
        <p:nvSpPr>
          <p:cNvPr id="250" name="Shape 70"/>
          <p:cNvSpPr txBox="1"/>
          <p:nvPr/>
        </p:nvSpPr>
        <p:spPr>
          <a:xfrm>
            <a:off x="196850" y="838200"/>
            <a:ext cx="8947150" cy="565595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Excited about class?</a:t>
            </a:r>
            <a:endParaRPr sz="2400"/>
          </a:p>
          <a:p>
            <a:pPr marL="685800" indent="-457200" defTabSz="685800">
              <a:buSzPct val="100000"/>
              <a:buFont typeface="Arial"/>
              <a:buChar char="•"/>
              <a:defRPr sz="3200">
                <a:latin typeface="Arial"/>
                <a:ea typeface="Arial"/>
                <a:cs typeface="Arial"/>
                <a:sym typeface="Arial"/>
              </a:defRPr>
            </a:pPr>
          </a:p>
          <a:p>
            <a:pPr indent="228600" defTabSz="685800">
              <a:defRPr sz="3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Title 1"/>
          <p:cNvSpPr txBox="1"/>
          <p:nvPr>
            <p:ph type="title"/>
          </p:nvPr>
        </p:nvSpPr>
        <p:spPr>
          <a:xfrm>
            <a:off x="304799" y="-1"/>
            <a:ext cx="5470528" cy="653856"/>
          </a:xfrm>
          <a:prstGeom prst="rect">
            <a:avLst/>
          </a:prstGeom>
        </p:spPr>
        <p:txBody>
          <a:bodyPr/>
          <a:lstStyle/>
          <a:p>
            <a:pPr/>
            <a:r>
              <a:t>Obstacle #1 – The Great Confusion</a:t>
            </a:r>
          </a:p>
        </p:txBody>
      </p:sp>
      <p:pic>
        <p:nvPicPr>
          <p:cNvPr id="335" name="Picture 2" descr="Picture 2"/>
          <p:cNvPicPr>
            <a:picLocks noChangeAspect="1"/>
          </p:cNvPicPr>
          <p:nvPr/>
        </p:nvPicPr>
        <p:blipFill>
          <a:blip r:embed="rId3">
            <a:extLst/>
          </a:blip>
          <a:stretch>
            <a:fillRect/>
          </a:stretch>
        </p:blipFill>
        <p:spPr>
          <a:xfrm>
            <a:off x="228600" y="679253"/>
            <a:ext cx="8763000" cy="56959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itle 1"/>
          <p:cNvSpPr txBox="1"/>
          <p:nvPr>
            <p:ph type="title"/>
          </p:nvPr>
        </p:nvSpPr>
        <p:spPr>
          <a:xfrm>
            <a:off x="304799" y="-1"/>
            <a:ext cx="5470528" cy="653856"/>
          </a:xfrm>
          <a:prstGeom prst="rect">
            <a:avLst/>
          </a:prstGeom>
        </p:spPr>
        <p:txBody>
          <a:bodyPr/>
          <a:lstStyle/>
          <a:p>
            <a:pPr/>
            <a:r>
              <a:t>Obstacle #2 – The Great Doubt</a:t>
            </a:r>
          </a:p>
        </p:txBody>
      </p:sp>
      <p:pic>
        <p:nvPicPr>
          <p:cNvPr id="340" name="Picture 4" descr="Picture 4"/>
          <p:cNvPicPr>
            <a:picLocks noChangeAspect="1"/>
          </p:cNvPicPr>
          <p:nvPr/>
        </p:nvPicPr>
        <p:blipFill>
          <a:blip r:embed="rId3">
            <a:extLst/>
          </a:blip>
          <a:stretch>
            <a:fillRect/>
          </a:stretch>
        </p:blipFill>
        <p:spPr>
          <a:xfrm>
            <a:off x="-10101" y="1028734"/>
            <a:ext cx="9154101" cy="5245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itle 1"/>
          <p:cNvSpPr txBox="1"/>
          <p:nvPr>
            <p:ph type="title"/>
          </p:nvPr>
        </p:nvSpPr>
        <p:spPr>
          <a:xfrm>
            <a:off x="304799" y="-1"/>
            <a:ext cx="5470528" cy="653856"/>
          </a:xfrm>
          <a:prstGeom prst="rect">
            <a:avLst/>
          </a:prstGeom>
        </p:spPr>
        <p:txBody>
          <a:bodyPr/>
          <a:lstStyle/>
          <a:p>
            <a:pPr/>
            <a:r>
              <a:t>Obstacle #3 – The Great Distance</a:t>
            </a:r>
          </a:p>
        </p:txBody>
      </p:sp>
      <p:pic>
        <p:nvPicPr>
          <p:cNvPr id="345" name="Picture 2" descr="Picture 2"/>
          <p:cNvPicPr>
            <a:picLocks noChangeAspect="1"/>
          </p:cNvPicPr>
          <p:nvPr/>
        </p:nvPicPr>
        <p:blipFill>
          <a:blip r:embed="rId3">
            <a:extLst/>
          </a:blip>
          <a:stretch>
            <a:fillRect/>
          </a:stretch>
        </p:blipFill>
        <p:spPr>
          <a:xfrm>
            <a:off x="0" y="838200"/>
            <a:ext cx="9144000" cy="5143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Title 1"/>
          <p:cNvSpPr txBox="1"/>
          <p:nvPr>
            <p:ph type="title"/>
          </p:nvPr>
        </p:nvSpPr>
        <p:spPr>
          <a:xfrm>
            <a:off x="304799" y="-1"/>
            <a:ext cx="5470528" cy="653856"/>
          </a:xfrm>
          <a:prstGeom prst="rect">
            <a:avLst/>
          </a:prstGeom>
        </p:spPr>
        <p:txBody>
          <a:bodyPr/>
          <a:lstStyle/>
          <a:p>
            <a:pPr/>
            <a:r>
              <a:t>Nothing Comes Easy…</a:t>
            </a:r>
          </a:p>
        </p:txBody>
      </p:sp>
      <p:sp>
        <p:nvSpPr>
          <p:cNvPr id="350" name="Content Placeholder 2"/>
          <p:cNvSpPr txBox="1"/>
          <p:nvPr/>
        </p:nvSpPr>
        <p:spPr>
          <a:xfrm>
            <a:off x="289559" y="762000"/>
            <a:ext cx="8583816" cy="35177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3200" u="sng">
                <a:latin typeface="Arial"/>
                <a:ea typeface="Arial"/>
                <a:cs typeface="Arial"/>
                <a:sym typeface="Arial"/>
              </a:defRPr>
            </a:pPr>
          </a:p>
          <a:p>
            <a:pPr indent="228600">
              <a:lnSpc>
                <a:spcPct val="90000"/>
              </a:lnSpc>
              <a:defRPr b="1" sz="3200" u="sng">
                <a:latin typeface="Arial"/>
                <a:ea typeface="Arial"/>
                <a:cs typeface="Arial"/>
                <a:sym typeface="Arial"/>
              </a:defRPr>
            </a:pPr>
            <a:r>
              <a:t>Learning to Code Requires Two Things:</a:t>
            </a:r>
            <a:endParaRPr sz="2800"/>
          </a:p>
          <a:p>
            <a:pPr indent="228600">
              <a:lnSpc>
                <a:spcPct val="90000"/>
              </a:lnSpc>
              <a:defRPr b="1" sz="3200" u="sng">
                <a:latin typeface="Arial"/>
                <a:ea typeface="Arial"/>
                <a:cs typeface="Arial"/>
                <a:sym typeface="Arial"/>
              </a:defRPr>
            </a:pPr>
          </a:p>
          <a:p>
            <a:pPr marL="742950" indent="-514350">
              <a:lnSpc>
                <a:spcPct val="90000"/>
              </a:lnSpc>
              <a:buSzPct val="100000"/>
              <a:buAutoNum type="arabicPeriod" startAt="1"/>
              <a:defRPr sz="3200">
                <a:latin typeface="Arial"/>
                <a:ea typeface="Arial"/>
                <a:cs typeface="Arial"/>
                <a:sym typeface="Arial"/>
              </a:defRPr>
            </a:pPr>
            <a:r>
              <a:t>Persisting in the face of something that feels </a:t>
            </a:r>
            <a:r>
              <a:rPr u="sng"/>
              <a:t>incredibly hard and confusing</a:t>
            </a:r>
            <a:r>
              <a:t>.</a:t>
            </a:r>
            <a:endParaRPr sz="2800"/>
          </a:p>
          <a:p>
            <a:pPr marL="742950" indent="-514350">
              <a:lnSpc>
                <a:spcPct val="90000"/>
              </a:lnSpc>
              <a:buSzPct val="100000"/>
              <a:buAutoNum type="arabicPeriod" startAt="1"/>
              <a:defRPr sz="3200">
                <a:latin typeface="Arial"/>
                <a:ea typeface="Arial"/>
                <a:cs typeface="Arial"/>
                <a:sym typeface="Arial"/>
              </a:defRPr>
            </a:pPr>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Rectangle 4"/>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355" name="Title 1"/>
          <p:cNvSpPr txBox="1"/>
          <p:nvPr>
            <p:ph type="title"/>
          </p:nvPr>
        </p:nvSpPr>
        <p:spPr>
          <a:xfrm>
            <a:off x="304799" y="-1"/>
            <a:ext cx="5470528" cy="653856"/>
          </a:xfrm>
          <a:prstGeom prst="rect">
            <a:avLst/>
          </a:prstGeom>
        </p:spPr>
        <p:txBody>
          <a:bodyPr/>
          <a:lstStyle/>
          <a:p>
            <a:pPr/>
            <a:r>
              <a:t>Learning is “Frustrating”</a:t>
            </a:r>
          </a:p>
        </p:txBody>
      </p:sp>
      <p:sp>
        <p:nvSpPr>
          <p:cNvPr id="356" name="Content Placeholder 2"/>
          <p:cNvSpPr txBox="1"/>
          <p:nvPr/>
        </p:nvSpPr>
        <p:spPr>
          <a:xfrm>
            <a:off x="457200" y="838200"/>
            <a:ext cx="8229600" cy="5270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p>
          <a:p>
            <a:pPr>
              <a:lnSpc>
                <a:spcPct val="90000"/>
              </a:lnSpc>
              <a:spcBef>
                <a:spcPts val="1000"/>
              </a:spcBef>
              <a:defRPr i="1" sz="1600">
                <a:latin typeface="Arial"/>
                <a:ea typeface="Arial"/>
                <a:cs typeface="Arial"/>
                <a:sym typeface="Arial"/>
              </a:defRPr>
            </a:pPr>
            <a:r>
              <a:t>Jeff Dickey, Author of Write Modern Web Apps with the MEAN Stack: Mongo, Express, AngularJS, and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itle 1"/>
          <p:cNvSpPr txBox="1"/>
          <p:nvPr>
            <p:ph type="title"/>
          </p:nvPr>
        </p:nvSpPr>
        <p:spPr>
          <a:xfrm>
            <a:off x="304799" y="-1"/>
            <a:ext cx="5470528" cy="653856"/>
          </a:xfrm>
          <a:prstGeom prst="rect">
            <a:avLst/>
          </a:prstGeom>
        </p:spPr>
        <p:txBody>
          <a:bodyPr/>
          <a:lstStyle/>
          <a:p>
            <a:pPr/>
            <a:r>
              <a:t>Advice for the Journey</a:t>
            </a:r>
          </a:p>
        </p:txBody>
      </p:sp>
      <p:sp>
        <p:nvSpPr>
          <p:cNvPr id="361" name="Rectangle 5"/>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62" name="Content Placeholder 2"/>
          <p:cNvSpPr txBox="1"/>
          <p:nvPr/>
        </p:nvSpPr>
        <p:spPr>
          <a:xfrm>
            <a:off x="443344" y="914400"/>
            <a:ext cx="8229601" cy="29788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b="1" i="1" sz="32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200">
                <a:solidFill>
                  <a:srgbClr val="FFFFFF"/>
                </a:solidFill>
                <a:latin typeface="Arial"/>
                <a:ea typeface="Arial"/>
                <a:cs typeface="Arial"/>
                <a:sym typeface="Arial"/>
              </a:defRPr>
            </a:pPr>
          </a:p>
          <a:p>
            <a:pPr marL="742950" indent="-514350" algn="ctr">
              <a:lnSpc>
                <a:spcPct val="90000"/>
              </a:lnSpc>
              <a:buSzPct val="100000"/>
              <a:buAutoNum type="arabicPeriod" startAt="3"/>
              <a:defRPr sz="3200">
                <a:solidFill>
                  <a:srgbClr val="FFFFFF"/>
                </a:solidFill>
                <a:latin typeface="Arial"/>
                <a:ea typeface="Arial"/>
                <a:cs typeface="Arial"/>
                <a:sym typeface="Arial"/>
              </a:defRPr>
            </a:pPr>
          </a:p>
          <a:p>
            <a:pPr indent="228600">
              <a:lnSpc>
                <a:spcPct val="90000"/>
              </a:lnSpc>
              <a:defRPr sz="3200">
                <a:solidFill>
                  <a:srgbClr val="FFFFFF"/>
                </a:solidFill>
                <a:latin typeface="Arial"/>
                <a:ea typeface="Arial"/>
                <a:cs typeface="Arial"/>
                <a:sym typeface="Arial"/>
              </a:defRPr>
            </a:pPr>
          </a:p>
        </p:txBody>
      </p:sp>
      <p:pic>
        <p:nvPicPr>
          <p:cNvPr id="363" name="Picture 2" descr="Picture 2"/>
          <p:cNvPicPr>
            <a:picLocks noChangeAspect="1"/>
          </p:cNvPicPr>
          <p:nvPr/>
        </p:nvPicPr>
        <p:blipFill>
          <a:blip r:embed="rId2">
            <a:extLst/>
          </a:blip>
          <a:stretch>
            <a:fillRect/>
          </a:stretch>
        </p:blipFill>
        <p:spPr>
          <a:xfrm>
            <a:off x="6113057" y="3429000"/>
            <a:ext cx="3042685" cy="30087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itle 1"/>
          <p:cNvSpPr txBox="1"/>
          <p:nvPr>
            <p:ph type="title"/>
          </p:nvPr>
        </p:nvSpPr>
        <p:spPr>
          <a:xfrm>
            <a:off x="304799" y="-1"/>
            <a:ext cx="5470528" cy="653856"/>
          </a:xfrm>
          <a:prstGeom prst="rect">
            <a:avLst/>
          </a:prstGeom>
        </p:spPr>
        <p:txBody>
          <a:bodyPr/>
          <a:lstStyle/>
          <a:p>
            <a:pPr/>
            <a:r>
              <a:t>Advice for the Journey</a:t>
            </a:r>
          </a:p>
        </p:txBody>
      </p:sp>
      <p:sp>
        <p:nvSpPr>
          <p:cNvPr id="366"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67" name="Content Placeholder 2"/>
          <p:cNvSpPr txBox="1"/>
          <p:nvPr/>
        </p:nvSpPr>
        <p:spPr>
          <a:xfrm>
            <a:off x="443344" y="914400"/>
            <a:ext cx="8229601" cy="40896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defTabSz="685800">
              <a:defRPr b="1" sz="2800" u="sng">
                <a:solidFill>
                  <a:srgbClr val="FFFFFF"/>
                </a:solidFill>
                <a:latin typeface="Arial"/>
                <a:ea typeface="Arial"/>
                <a:cs typeface="Arial"/>
                <a:sym typeface="Arial"/>
              </a:defRPr>
            </a:pPr>
            <a:r>
              <a:t>Throughout this course, always remember to:</a:t>
            </a:r>
            <a:endParaRPr sz="2400"/>
          </a:p>
          <a:p>
            <a:pPr indent="228600" defTabSz="685800">
              <a:defRPr sz="2800">
                <a:solidFill>
                  <a:srgbClr val="FFFFFF"/>
                </a:solidFill>
                <a:latin typeface="Arial"/>
                <a:ea typeface="Arial"/>
                <a:cs typeface="Arial"/>
                <a:sym typeface="Arial"/>
              </a:defRPr>
            </a:pPr>
          </a:p>
          <a:p>
            <a:pPr marL="742950" indent="-514350" defTabSz="685800">
              <a:buSzPct val="100000"/>
              <a:buAutoNum type="arabicPeriod" startAt="1"/>
              <a:defRPr i="1" sz="3600">
                <a:solidFill>
                  <a:srgbClr val="FFFFFF"/>
                </a:solidFill>
                <a:latin typeface="Arial"/>
                <a:ea typeface="Arial"/>
                <a:cs typeface="Arial"/>
                <a:sym typeface="Arial"/>
              </a:defRPr>
            </a:pPr>
            <a:r>
              <a:t> Work Hard!!</a:t>
            </a:r>
            <a:endParaRPr sz="2400"/>
          </a:p>
          <a:p>
            <a:pPr marL="742950" indent="-514350" defTabSz="685800">
              <a:buSzPct val="100000"/>
              <a:buAutoNum type="arabicPeriod" startAt="1"/>
              <a:defRPr sz="3600">
                <a:solidFill>
                  <a:srgbClr val="FFFFFF"/>
                </a:solidFill>
                <a:latin typeface="Arial"/>
                <a:ea typeface="Arial"/>
                <a:cs typeface="Arial"/>
                <a:sym typeface="Arial"/>
              </a:defRPr>
            </a:pPr>
          </a:p>
          <a:p>
            <a:pPr marL="742950" indent="-514350" defTabSz="685800">
              <a:buSzPct val="100000"/>
              <a:buAutoNum type="arabicPeriod" startAt="2"/>
              <a:defRPr b="1" i="1" sz="3600">
                <a:solidFill>
                  <a:srgbClr val="FFFFFF"/>
                </a:solidFill>
                <a:latin typeface="Arial"/>
                <a:ea typeface="Arial"/>
                <a:cs typeface="Arial"/>
                <a:sym typeface="Arial"/>
              </a:defRPr>
            </a:pPr>
            <a:r>
              <a:t> Appreciate your successes</a:t>
            </a:r>
            <a:endParaRPr sz="2400"/>
          </a:p>
          <a:p>
            <a:pPr marL="742950" indent="-514350" algn="ctr" defTabSz="685800">
              <a:buSzPct val="100000"/>
              <a:buAutoNum type="arabicPeriod" startAt="2"/>
              <a:defRPr sz="3600">
                <a:solidFill>
                  <a:srgbClr val="FFFFFF"/>
                </a:solidFill>
                <a:latin typeface="Arial"/>
                <a:ea typeface="Arial"/>
                <a:cs typeface="Arial"/>
                <a:sym typeface="Arial"/>
              </a:defRPr>
            </a:pPr>
          </a:p>
          <a:p>
            <a:pPr indent="228600" defTabSz="685800">
              <a:defRPr sz="3600">
                <a:solidFill>
                  <a:srgbClr val="FFFFFF"/>
                </a:solidFill>
                <a:latin typeface="Arial"/>
                <a:ea typeface="Arial"/>
                <a:cs typeface="Arial"/>
                <a:sym typeface="Arial"/>
              </a:defRPr>
            </a:pPr>
          </a:p>
        </p:txBody>
      </p:sp>
      <p:pic>
        <p:nvPicPr>
          <p:cNvPr id="368" name="Picture 4" descr="Picture 4"/>
          <p:cNvPicPr>
            <a:picLocks noChangeAspect="1"/>
          </p:cNvPicPr>
          <p:nvPr/>
        </p:nvPicPr>
        <p:blipFill>
          <a:blip r:embed="rId2">
            <a:extLst/>
          </a:blip>
          <a:srcRect l="0" t="0" r="0" b="3604"/>
          <a:stretch>
            <a:fillRect/>
          </a:stretch>
        </p:blipFill>
        <p:spPr>
          <a:xfrm>
            <a:off x="5548464" y="3809999"/>
            <a:ext cx="3607276" cy="260794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itle 1"/>
          <p:cNvSpPr txBox="1"/>
          <p:nvPr>
            <p:ph type="title"/>
          </p:nvPr>
        </p:nvSpPr>
        <p:spPr>
          <a:xfrm>
            <a:off x="304799" y="-1"/>
            <a:ext cx="5470528" cy="653856"/>
          </a:xfrm>
          <a:prstGeom prst="rect">
            <a:avLst/>
          </a:prstGeom>
        </p:spPr>
        <p:txBody>
          <a:bodyPr/>
          <a:lstStyle/>
          <a:p>
            <a:pPr/>
            <a:r>
              <a:t>Advice for the Journey</a:t>
            </a:r>
          </a:p>
        </p:txBody>
      </p:sp>
      <p:sp>
        <p:nvSpPr>
          <p:cNvPr id="371"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72" name="Content Placeholder 2"/>
          <p:cNvSpPr txBox="1"/>
          <p:nvPr/>
        </p:nvSpPr>
        <p:spPr>
          <a:xfrm>
            <a:off x="443344" y="914400"/>
            <a:ext cx="8229601" cy="42330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nSpc>
                <a:spcPct val="90000"/>
              </a:lnSpc>
              <a:buSzPct val="100000"/>
              <a:buAutoNum type="arabicPeriod" startAt="2"/>
              <a:defRPr i="1" sz="3600">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p>
          <a:p>
            <a:pPr marL="742950" indent="-514350">
              <a:lnSpc>
                <a:spcPct val="90000"/>
              </a:lnSpc>
              <a:buSzPct val="100000"/>
              <a:buAutoNum type="arabicPeriod" startAt="3"/>
              <a:defRPr b="1" sz="3600">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p>
        </p:txBody>
      </p:sp>
      <p:pic>
        <p:nvPicPr>
          <p:cNvPr id="373" name="Picture 8" descr="Picture 8"/>
          <p:cNvPicPr>
            <a:picLocks noChangeAspect="1"/>
          </p:cNvPicPr>
          <p:nvPr/>
        </p:nvPicPr>
        <p:blipFill>
          <a:blip r:embed="rId3">
            <a:extLst/>
          </a:blip>
          <a:srcRect l="0" t="2868" r="0" b="2857"/>
          <a:stretch>
            <a:fillRect/>
          </a:stretch>
        </p:blipFill>
        <p:spPr>
          <a:xfrm>
            <a:off x="5559443" y="3917920"/>
            <a:ext cx="3584557" cy="2514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Title 1"/>
          <p:cNvSpPr txBox="1"/>
          <p:nvPr>
            <p:ph type="title"/>
          </p:nvPr>
        </p:nvSpPr>
        <p:spPr>
          <a:xfrm>
            <a:off x="304799" y="-1"/>
            <a:ext cx="5470528" cy="653856"/>
          </a:xfrm>
          <a:prstGeom prst="rect">
            <a:avLst/>
          </a:prstGeom>
        </p:spPr>
        <p:txBody>
          <a:bodyPr/>
          <a:lstStyle/>
          <a:p>
            <a:pPr/>
            <a:r>
              <a:t>But remember</a:t>
            </a:r>
            <a:r>
              <a:t>…</a:t>
            </a:r>
          </a:p>
        </p:txBody>
      </p:sp>
      <p:sp>
        <p:nvSpPr>
          <p:cNvPr id="378"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79" name="Content Placeholder 2"/>
          <p:cNvSpPr txBox="1"/>
          <p:nvPr/>
        </p:nvSpPr>
        <p:spPr>
          <a:xfrm>
            <a:off x="920269" y="4222186"/>
            <a:ext cx="7315201" cy="1091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i="1" sz="3600">
                <a:solidFill>
                  <a:srgbClr val="FFFFFF"/>
                </a:solidFill>
                <a:latin typeface="Arial"/>
                <a:ea typeface="Arial"/>
                <a:cs typeface="Arial"/>
                <a:sym typeface="Arial"/>
              </a:defRPr>
            </a:pPr>
            <a:r>
              <a:t>If you want to go fast, go alone. </a:t>
            </a:r>
            <a:endParaRPr sz="2800"/>
          </a:p>
          <a:p>
            <a:pPr indent="228600" algn="ctr">
              <a:lnSpc>
                <a:spcPct val="90000"/>
              </a:lnSpc>
              <a:defRPr i="1" sz="3600">
                <a:solidFill>
                  <a:srgbClr val="FFFFFF"/>
                </a:solidFill>
                <a:latin typeface="Arial"/>
                <a:ea typeface="Arial"/>
                <a:cs typeface="Arial"/>
                <a:sym typeface="Arial"/>
              </a:defRPr>
            </a:pPr>
            <a:r>
              <a:t>If you want to go far, go in a team.</a:t>
            </a:r>
          </a:p>
        </p:txBody>
      </p:sp>
      <p:pic>
        <p:nvPicPr>
          <p:cNvPr id="380" name="Picture 2" descr="Picture 2"/>
          <p:cNvPicPr>
            <a:picLocks noChangeAspect="1"/>
          </p:cNvPicPr>
          <p:nvPr/>
        </p:nvPicPr>
        <p:blipFill>
          <a:blip r:embed="rId2">
            <a:extLst/>
          </a:blip>
          <a:stretch>
            <a:fillRect/>
          </a:stretch>
        </p:blipFill>
        <p:spPr>
          <a:xfrm>
            <a:off x="2053166" y="838200"/>
            <a:ext cx="5049408" cy="32620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Title 1"/>
          <p:cNvSpPr txBox="1"/>
          <p:nvPr>
            <p:ph type="title"/>
          </p:nvPr>
        </p:nvSpPr>
        <p:spPr>
          <a:xfrm>
            <a:off x="304800" y="-1"/>
            <a:ext cx="6934200" cy="653856"/>
          </a:xfrm>
          <a:prstGeom prst="rect">
            <a:avLst/>
          </a:prstGeom>
        </p:spPr>
        <p:txBody>
          <a:bodyPr/>
          <a:lstStyle/>
          <a:p>
            <a:pPr/>
            <a:r>
              <a:t>Google Fu – The Most Important Skill of All</a:t>
            </a:r>
          </a:p>
        </p:txBody>
      </p:sp>
      <p:sp>
        <p:nvSpPr>
          <p:cNvPr id="383" name="Rectangle 2"/>
          <p:cNvSpPr txBox="1"/>
          <p:nvPr/>
        </p:nvSpPr>
        <p:spPr>
          <a:xfrm>
            <a:off x="2666999" y="5638800"/>
            <a:ext cx="4396419" cy="609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What is Google Fu?</a:t>
            </a:r>
          </a:p>
        </p:txBody>
      </p:sp>
      <p:pic>
        <p:nvPicPr>
          <p:cNvPr id="384" name="Picture 6" descr="Picture 6"/>
          <p:cNvPicPr>
            <a:picLocks noChangeAspect="1"/>
          </p:cNvPicPr>
          <p:nvPr/>
        </p:nvPicPr>
        <p:blipFill>
          <a:blip r:embed="rId4">
            <a:extLst/>
          </a:blip>
          <a:stretch>
            <a:fillRect/>
          </a:stretch>
        </p:blipFill>
        <p:spPr>
          <a:xfrm>
            <a:off x="-2628" y="2003326"/>
            <a:ext cx="9144001" cy="228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Title 1"/>
          <p:cNvSpPr txBox="1"/>
          <p:nvPr>
            <p:ph type="title"/>
          </p:nvPr>
        </p:nvSpPr>
        <p:spPr>
          <a:xfrm>
            <a:off x="304800" y="-2"/>
            <a:ext cx="7620000" cy="653858"/>
          </a:xfrm>
          <a:prstGeom prst="rect">
            <a:avLst/>
          </a:prstGeom>
        </p:spPr>
        <p:txBody>
          <a:bodyPr/>
          <a:lstStyle/>
          <a:p>
            <a:pPr/>
            <a:r>
              <a:t>And now for the real source of knowledge…</a:t>
            </a:r>
          </a:p>
        </p:txBody>
      </p:sp>
      <p:sp>
        <p:nvSpPr>
          <p:cNvPr id="255" name="Shape 70"/>
          <p:cNvSpPr txBox="1"/>
          <p:nvPr/>
        </p:nvSpPr>
        <p:spPr>
          <a:xfrm>
            <a:off x="196850" y="838200"/>
            <a:ext cx="8947150" cy="4548077"/>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indent="228600" algn="ctr" defTabSz="685800">
              <a:lnSpc>
                <a:spcPct val="300000"/>
              </a:lnSpc>
              <a:defRPr sz="8000">
                <a:latin typeface="Arial"/>
                <a:ea typeface="Arial"/>
                <a:cs typeface="Arial"/>
                <a:sym typeface="Arial"/>
              </a:defRPr>
            </a:pPr>
            <a:r>
              <a:t>TA’s</a:t>
            </a:r>
            <a:endParaRPr sz="2400"/>
          </a:p>
          <a:p>
            <a:pPr marL="685800" indent="-457200" defTabSz="685800">
              <a:buSzPct val="100000"/>
              <a:buFont typeface="Arial"/>
              <a:buChar char="•"/>
              <a:defRPr sz="3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Title 1"/>
          <p:cNvSpPr txBox="1"/>
          <p:nvPr>
            <p:ph type="title"/>
          </p:nvPr>
        </p:nvSpPr>
        <p:spPr>
          <a:xfrm>
            <a:off x="390606" y="2953542"/>
            <a:ext cx="8229601" cy="871860"/>
          </a:xfrm>
          <a:prstGeom prst="rect">
            <a:avLst/>
          </a:prstGeom>
        </p:spPr>
        <p:txBody>
          <a:bodyPr/>
          <a:lstStyle/>
          <a:p>
            <a:pPr/>
            <a:r>
              <a:t>Course Structure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itle 1"/>
          <p:cNvSpPr txBox="1"/>
          <p:nvPr>
            <p:ph type="title"/>
          </p:nvPr>
        </p:nvSpPr>
        <p:spPr>
          <a:xfrm>
            <a:off x="304799" y="-1"/>
            <a:ext cx="5470528" cy="653856"/>
          </a:xfrm>
          <a:prstGeom prst="rect">
            <a:avLst/>
          </a:prstGeom>
        </p:spPr>
        <p:txBody>
          <a:bodyPr/>
          <a:lstStyle/>
          <a:p>
            <a:pPr/>
            <a:r>
              <a:t>Daily Schedule</a:t>
            </a:r>
          </a:p>
        </p:txBody>
      </p:sp>
      <p:sp>
        <p:nvSpPr>
          <p:cNvPr id="393"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Title 1"/>
          <p:cNvSpPr txBox="1"/>
          <p:nvPr>
            <p:ph type="title"/>
          </p:nvPr>
        </p:nvSpPr>
        <p:spPr>
          <a:xfrm>
            <a:off x="304799" y="-1"/>
            <a:ext cx="5470528" cy="653856"/>
          </a:xfrm>
          <a:prstGeom prst="rect">
            <a:avLst/>
          </a:prstGeom>
        </p:spPr>
        <p:txBody>
          <a:bodyPr/>
          <a:lstStyle/>
          <a:p>
            <a:pPr/>
            <a:r>
              <a:t>Daily Schedule</a:t>
            </a:r>
          </a:p>
        </p:txBody>
      </p:sp>
      <p:sp>
        <p:nvSpPr>
          <p:cNvPr id="398"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
        <p:nvSpPr>
          <p:cNvPr id="399"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p>
        </p:txBody>
      </p:sp>
      <p:sp>
        <p:nvSpPr>
          <p:cNvPr id="400" name="TextBox 6"/>
          <p:cNvSpPr txBox="1"/>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u="sng">
                <a:solidFill>
                  <a:srgbClr val="C00000"/>
                </a:solidFill>
                <a:latin typeface="Arial"/>
                <a:ea typeface="Arial"/>
                <a:cs typeface="Arial"/>
                <a:sym typeface="Arial"/>
              </a:defRPr>
            </a:lvl1pPr>
          </a:lstStyle>
          <a:p>
            <a:pPr/>
            <a:r>
              <a:t>The Super Important Stuff!!!</a:t>
            </a:r>
          </a:p>
        </p:txBody>
      </p:sp>
      <p:sp>
        <p:nvSpPr>
          <p:cNvPr id="401" name="TextBox 7"/>
          <p:cNvSpPr txBox="1"/>
          <p:nvPr/>
        </p:nvSpPr>
        <p:spPr>
          <a:xfrm>
            <a:off x="4838491" y="5364612"/>
            <a:ext cx="3530264"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2800">
                <a:solidFill>
                  <a:srgbClr val="C00000"/>
                </a:solidFill>
                <a:latin typeface="Arial"/>
                <a:ea typeface="Arial"/>
                <a:cs typeface="Arial"/>
                <a:sym typeface="Arial"/>
              </a:defRPr>
            </a:lvl1pPr>
          </a:lstStyle>
          <a:p>
            <a:pPr/>
            <a:r>
              <a:t>i.e. Always be coding!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itle 1"/>
          <p:cNvSpPr txBox="1"/>
          <p:nvPr>
            <p:ph type="title"/>
          </p:nvPr>
        </p:nvSpPr>
        <p:spPr>
          <a:xfrm>
            <a:off x="390606" y="2953542"/>
            <a:ext cx="8229601" cy="871860"/>
          </a:xfrm>
          <a:prstGeom prst="rect">
            <a:avLst/>
          </a:prstGeom>
        </p:spPr>
        <p:txBody>
          <a:bodyPr/>
          <a:lstStyle/>
          <a:p>
            <a:pPr/>
            <a:r>
              <a:t>Pre-Work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Title 1"/>
          <p:cNvSpPr txBox="1"/>
          <p:nvPr>
            <p:ph type="title"/>
          </p:nvPr>
        </p:nvSpPr>
        <p:spPr>
          <a:xfrm>
            <a:off x="304799" y="-1"/>
            <a:ext cx="5470528" cy="653856"/>
          </a:xfrm>
          <a:prstGeom prst="rect">
            <a:avLst/>
          </a:prstGeom>
        </p:spPr>
        <p:txBody>
          <a:bodyPr/>
          <a:lstStyle/>
          <a:p>
            <a:pPr/>
            <a:r>
              <a:t>Software Checklist</a:t>
            </a:r>
          </a:p>
        </p:txBody>
      </p:sp>
      <p:sp>
        <p:nvSpPr>
          <p:cNvPr id="410" name="Shape 70"/>
          <p:cNvSpPr txBox="1"/>
          <p:nvPr/>
        </p:nvSpPr>
        <p:spPr>
          <a:xfrm>
            <a:off x="98425" y="747989"/>
            <a:ext cx="8947150" cy="48575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b="1" sz="1500">
                <a:latin typeface="Arial"/>
                <a:ea typeface="Arial"/>
                <a:cs typeface="Arial"/>
                <a:sym typeface="Arial"/>
              </a:defRPr>
            </a:p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Visual Studio Code</a:t>
            </a:r>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Heroku-CLI</a:t>
            </a:r>
            <a:endParaRPr sz="2400"/>
          </a:p>
          <a:p>
            <a:pPr marL="620485" indent="-391885" defTabSz="685800">
              <a:buSzPct val="100000"/>
              <a:buChar char="❑"/>
              <a:defRPr sz="2800">
                <a:latin typeface="Arial"/>
                <a:ea typeface="Arial"/>
                <a:cs typeface="Arial"/>
                <a:sym typeface="Arial"/>
              </a:defRPr>
            </a:pPr>
            <a:r>
              <a:rPr sz="2400"/>
              <a:t> </a:t>
            </a:r>
            <a:r>
              <a:t>Google Chrome</a:t>
            </a:r>
            <a:endParaRPr sz="2400"/>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Title 1"/>
          <p:cNvSpPr txBox="1"/>
          <p:nvPr>
            <p:ph type="title"/>
          </p:nvPr>
        </p:nvSpPr>
        <p:spPr>
          <a:xfrm>
            <a:off x="304799" y="-1"/>
            <a:ext cx="5470528" cy="653856"/>
          </a:xfrm>
          <a:prstGeom prst="rect">
            <a:avLst/>
          </a:prstGeom>
        </p:spPr>
        <p:txBody>
          <a:bodyPr/>
          <a:lstStyle/>
          <a:p>
            <a:pPr/>
            <a:r>
              <a:t>Accounts Checklist</a:t>
            </a:r>
          </a:p>
        </p:txBody>
      </p:sp>
      <p:sp>
        <p:nvSpPr>
          <p:cNvPr id="413" name="Shape 70"/>
          <p:cNvSpPr txBox="1"/>
          <p:nvPr/>
        </p:nvSpPr>
        <p:spPr>
          <a:xfrm>
            <a:off x="98425" y="914399"/>
            <a:ext cx="8947150" cy="58608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itle 1"/>
          <p:cNvSpPr txBox="1"/>
          <p:nvPr>
            <p:ph type="title"/>
          </p:nvPr>
        </p:nvSpPr>
        <p:spPr>
          <a:xfrm>
            <a:off x="304799" y="-1"/>
            <a:ext cx="5470528" cy="653856"/>
          </a:xfrm>
          <a:prstGeom prst="rect">
            <a:avLst/>
          </a:prstGeom>
        </p:spPr>
        <p:txBody>
          <a:bodyPr/>
          <a:lstStyle/>
          <a:p>
            <a:pPr/>
            <a:r>
              <a:t>Self-Check</a:t>
            </a:r>
          </a:p>
        </p:txBody>
      </p:sp>
      <p:sp>
        <p:nvSpPr>
          <p:cNvPr id="416" name="Shape 70"/>
          <p:cNvSpPr txBox="1"/>
          <p:nvPr/>
        </p:nvSpPr>
        <p:spPr>
          <a:xfrm>
            <a:off x="98425" y="914399"/>
            <a:ext cx="8947150" cy="70800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Visual Studio Code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Title 1"/>
          <p:cNvSpPr txBox="1"/>
          <p:nvPr>
            <p:ph type="title"/>
          </p:nvPr>
        </p:nvSpPr>
        <p:spPr>
          <a:xfrm>
            <a:off x="390606" y="2953542"/>
            <a:ext cx="8229601" cy="871860"/>
          </a:xfrm>
          <a:prstGeom prst="rect">
            <a:avLst/>
          </a:prstGeom>
        </p:spPr>
        <p:txBody>
          <a:bodyPr/>
          <a:lstStyle/>
          <a:p>
            <a:pPr/>
            <a:r>
              <a:t>On the Modern Web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Title 1"/>
          <p:cNvSpPr txBox="1"/>
          <p:nvPr>
            <p:ph type="title"/>
          </p:nvPr>
        </p:nvSpPr>
        <p:spPr>
          <a:xfrm>
            <a:off x="304799" y="-1"/>
            <a:ext cx="5470528" cy="653856"/>
          </a:xfrm>
          <a:prstGeom prst="rect">
            <a:avLst/>
          </a:prstGeom>
        </p:spPr>
        <p:txBody>
          <a:bodyPr/>
          <a:lstStyle/>
          <a:p>
            <a:pPr/>
            <a:r>
              <a:t>Full-Stack Development?</a:t>
            </a:r>
          </a:p>
        </p:txBody>
      </p:sp>
      <p:pic>
        <p:nvPicPr>
          <p:cNvPr id="421" name="Picture 8" descr="Picture 8"/>
          <p:cNvPicPr>
            <a:picLocks noChangeAspect="1"/>
          </p:cNvPicPr>
          <p:nvPr/>
        </p:nvPicPr>
        <p:blipFill>
          <a:blip r:embed="rId3">
            <a:extLst/>
          </a:blip>
          <a:stretch>
            <a:fillRect/>
          </a:stretch>
        </p:blipFill>
        <p:spPr>
          <a:xfrm>
            <a:off x="1752600" y="838200"/>
            <a:ext cx="5362575" cy="53625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Title 1"/>
          <p:cNvSpPr txBox="1"/>
          <p:nvPr>
            <p:ph type="title"/>
          </p:nvPr>
        </p:nvSpPr>
        <p:spPr>
          <a:xfrm>
            <a:off x="304799" y="-1"/>
            <a:ext cx="5470528" cy="653856"/>
          </a:xfrm>
          <a:prstGeom prst="rect">
            <a:avLst/>
          </a:prstGeom>
        </p:spPr>
        <p:txBody>
          <a:bodyPr/>
          <a:lstStyle/>
          <a:p>
            <a:pPr/>
            <a:r>
              <a:t>The “Magic” of YouTube</a:t>
            </a:r>
          </a:p>
        </p:txBody>
      </p:sp>
      <p:pic>
        <p:nvPicPr>
          <p:cNvPr id="426"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itle 1"/>
          <p:cNvSpPr txBox="1"/>
          <p:nvPr>
            <p:ph type="title"/>
          </p:nvPr>
        </p:nvSpPr>
        <p:spPr>
          <a:xfrm>
            <a:off x="304798" y="-2"/>
            <a:ext cx="5470530" cy="653858"/>
          </a:xfrm>
          <a:prstGeom prst="rect">
            <a:avLst/>
          </a:prstGeom>
        </p:spPr>
        <p:txBody>
          <a:bodyPr/>
          <a:lstStyle/>
          <a:p>
            <a:pPr/>
            <a:r>
              <a:t>Instructor = … ?</a:t>
            </a:r>
          </a:p>
        </p:txBody>
      </p:sp>
      <p:sp>
        <p:nvSpPr>
          <p:cNvPr id="258" name="Shape 70"/>
          <p:cNvSpPr txBox="1"/>
          <p:nvPr/>
        </p:nvSpPr>
        <p:spPr>
          <a:xfrm>
            <a:off x="196850" y="760691"/>
            <a:ext cx="8947150" cy="34511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indent="228600" defTabSz="685800">
              <a:defRPr b="1" sz="2800" u="sng">
                <a:latin typeface="Arial"/>
                <a:ea typeface="Arial"/>
                <a:cs typeface="Arial"/>
                <a:sym typeface="Arial"/>
              </a:defRPr>
            </a:pPr>
            <a:r>
              <a:t>Dan Kaltenbaugh</a:t>
            </a:r>
            <a:endParaRPr sz="2400"/>
          </a:p>
          <a:p>
            <a:pPr marL="685800" indent="-457200" defTabSz="685800">
              <a:buSzPct val="100000"/>
              <a:buFont typeface="Arial"/>
              <a:buChar char="•"/>
              <a:defRPr b="1" sz="1500">
                <a:latin typeface="Arial"/>
                <a:ea typeface="Arial"/>
                <a:cs typeface="Arial"/>
                <a:sym typeface="Arial"/>
              </a:defRPr>
            </a:pPr>
          </a:p>
          <a:p>
            <a:pPr marL="685800" indent="-457200" defTabSz="685800">
              <a:buSzPct val="100000"/>
              <a:buFont typeface="Arial"/>
              <a:buChar char="•"/>
              <a:defRPr sz="2400">
                <a:latin typeface="Arial"/>
                <a:ea typeface="Arial"/>
                <a:cs typeface="Arial"/>
                <a:sym typeface="Arial"/>
              </a:defRPr>
            </a:pPr>
            <a:r>
              <a:t>BS, General Engineering, US Air Force Academy</a:t>
            </a:r>
          </a:p>
          <a:p>
            <a:pPr marL="685800" indent="-457200" defTabSz="685800">
              <a:buSzPct val="100000"/>
              <a:buFont typeface="Arial"/>
              <a:buChar char="•"/>
              <a:defRPr sz="2400">
                <a:latin typeface="Arial"/>
                <a:ea typeface="Arial"/>
                <a:cs typeface="Arial"/>
                <a:sym typeface="Arial"/>
              </a:defRPr>
            </a:pPr>
            <a:r>
              <a:t>Masters in Computer Information Systems, Nova Southeastern University</a:t>
            </a:r>
          </a:p>
          <a:p>
            <a:pPr marL="685800" indent="-457200" defTabSz="685800">
              <a:buSzPct val="100000"/>
              <a:buFont typeface="Arial"/>
              <a:buChar char="•"/>
              <a:defRPr sz="2400">
                <a:latin typeface="Arial"/>
                <a:ea typeface="Arial"/>
                <a:cs typeface="Arial"/>
                <a:sym typeface="Arial"/>
              </a:defRPr>
            </a:pPr>
            <a:r>
              <a:t>Started coding a </a:t>
            </a:r>
            <a:r>
              <a:rPr i="1"/>
              <a:t>long time ago on a farm far far away..</a:t>
            </a:r>
          </a:p>
          <a:p>
            <a:pPr marL="685800" indent="-457200" defTabSz="685800">
              <a:buSzPct val="100000"/>
              <a:buFont typeface="Arial"/>
              <a:buChar char="•"/>
              <a:defRPr sz="2400">
                <a:latin typeface="Arial"/>
                <a:ea typeface="Arial"/>
                <a:cs typeface="Arial"/>
                <a:sym typeface="Arial"/>
              </a:defRPr>
            </a:pPr>
            <a:r>
              <a:t>Air Force Veteran</a:t>
            </a:r>
          </a:p>
          <a:p>
            <a:pPr lvl="1" marL="985837" indent="-457200" defTabSz="685800">
              <a:buSzPct val="100000"/>
              <a:buFont typeface="Arial"/>
              <a:buChar char="–"/>
              <a:defRPr sz="2000">
                <a:latin typeface="Arial"/>
                <a:ea typeface="Arial"/>
                <a:cs typeface="Arial"/>
                <a:sym typeface="Arial"/>
              </a:defRPr>
            </a:pPr>
            <a:r>
              <a:t>KC-135 Instructor Pilot with more than 2900 hours</a:t>
            </a:r>
            <a:endParaRPr sz="2100"/>
          </a:p>
          <a:p>
            <a:pPr lvl="1" marL="985837" indent="-457200" defTabSz="685800">
              <a:buSzPct val="100000"/>
              <a:buFont typeface="Arial"/>
              <a:buChar char="–"/>
              <a:defRPr sz="2000">
                <a:latin typeface="Arial"/>
                <a:ea typeface="Arial"/>
                <a:cs typeface="Arial"/>
                <a:sym typeface="Arial"/>
              </a:defRPr>
            </a:pPr>
            <a:r>
              <a:t>Stationed at the Pentagon, in Japan, England, </a:t>
            </a:r>
            <a:endParaRPr sz="2100"/>
          </a:p>
          <a:p>
            <a:pPr lvl="1" indent="528637" defTabSz="685800">
              <a:defRPr sz="2000">
                <a:latin typeface="Arial"/>
                <a:ea typeface="Arial"/>
                <a:cs typeface="Arial"/>
                <a:sym typeface="Arial"/>
              </a:defRPr>
            </a:pPr>
            <a:r>
              <a:t>and often deployed to the far ends of the Earth</a:t>
            </a:r>
          </a:p>
        </p:txBody>
      </p:sp>
      <p:pic>
        <p:nvPicPr>
          <p:cNvPr id="259" name="Picture 6" descr="Picture 6"/>
          <p:cNvPicPr>
            <a:picLocks noChangeAspect="1"/>
          </p:cNvPicPr>
          <p:nvPr/>
        </p:nvPicPr>
        <p:blipFill>
          <a:blip r:embed="rId2">
            <a:extLst/>
          </a:blip>
          <a:stretch>
            <a:fillRect/>
          </a:stretch>
        </p:blipFill>
        <p:spPr>
          <a:xfrm>
            <a:off x="6400800" y="4495800"/>
            <a:ext cx="2540000" cy="1905000"/>
          </a:xfrm>
          <a:prstGeom prst="rect">
            <a:avLst/>
          </a:prstGeom>
          <a:ln w="76200" cap="rnd">
            <a:solidFill>
              <a:srgbClr val="000000"/>
            </a:solidFill>
            <a:miter/>
          </a:ln>
        </p:spPr>
      </p:pic>
      <p:sp>
        <p:nvSpPr>
          <p:cNvPr id="260" name="TextBox 2"/>
          <p:cNvSpPr txBox="1"/>
          <p:nvPr/>
        </p:nvSpPr>
        <p:spPr>
          <a:xfrm>
            <a:off x="196847" y="4277142"/>
            <a:ext cx="6203955" cy="1684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685800" indent="-457200">
              <a:buSzPct val="100000"/>
              <a:buFont typeface="Arial"/>
              <a:buChar char="•"/>
              <a:defRPr>
                <a:latin typeface="Arial"/>
                <a:ea typeface="Arial"/>
                <a:cs typeface="Arial"/>
                <a:sym typeface="Arial"/>
              </a:defRPr>
            </a:pPr>
            <a:r>
              <a:t>Java and C+ through classroom environment</a:t>
            </a:r>
          </a:p>
          <a:p>
            <a:pPr marL="685800" indent="-457200">
              <a:buSzPct val="100000"/>
              <a:buFont typeface="Arial"/>
              <a:buChar char="•"/>
              <a:defRPr>
                <a:latin typeface="Arial"/>
                <a:ea typeface="Arial"/>
                <a:cs typeface="Arial"/>
                <a:sym typeface="Arial"/>
              </a:defRPr>
            </a:pPr>
            <a:r>
              <a:t>PHP, HTML, CSS, Javascript, git, et al = self taught</a:t>
            </a:r>
          </a:p>
          <a:p>
            <a:pPr marL="685800" indent="-457200">
              <a:buSzPct val="100000"/>
              <a:buFont typeface="Arial"/>
              <a:buChar char="•"/>
              <a:defRPr>
                <a:latin typeface="Arial"/>
                <a:ea typeface="Arial"/>
                <a:cs typeface="Arial"/>
                <a:sym typeface="Arial"/>
              </a:defRPr>
            </a:pPr>
            <a:r>
              <a:t>Website development instructor using php course in  Illinois just east of St. Louis</a:t>
            </a:r>
          </a:p>
          <a:p>
            <a:pPr marL="685800" indent="-457200">
              <a:buSzPct val="100000"/>
              <a:buFont typeface="Arial"/>
              <a:buChar char="•"/>
              <a:defRPr>
                <a:latin typeface="Arial"/>
                <a:ea typeface="Arial"/>
                <a:cs typeface="Arial"/>
                <a:sym typeface="Arial"/>
              </a:defRPr>
            </a:pPr>
            <a:r>
              <a:t>Moved to Central Florida in 2015 – Love the area and Love teaching!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Title 1"/>
          <p:cNvSpPr txBox="1"/>
          <p:nvPr>
            <p:ph type="title"/>
          </p:nvPr>
        </p:nvSpPr>
        <p:spPr>
          <a:xfrm>
            <a:off x="304799" y="-1"/>
            <a:ext cx="5470528" cy="653856"/>
          </a:xfrm>
          <a:prstGeom prst="rect">
            <a:avLst/>
          </a:prstGeom>
        </p:spPr>
        <p:txBody>
          <a:bodyPr/>
          <a:lstStyle/>
          <a:p>
            <a:pPr/>
            <a:r>
              <a:t>Full-Stack Development</a:t>
            </a:r>
          </a:p>
        </p:txBody>
      </p:sp>
      <p:sp>
        <p:nvSpPr>
          <p:cNvPr id="431"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32" name="Rectangle 6"/>
          <p:cNvSpPr txBox="1"/>
          <p:nvPr/>
        </p:nvSpPr>
        <p:spPr>
          <a:xfrm>
            <a:off x="179711" y="5022270"/>
            <a:ext cx="8796317" cy="13547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1600">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pic>
        <p:nvPicPr>
          <p:cNvPr id="433" name="Picture 4" descr="Picture 4"/>
          <p:cNvPicPr>
            <a:picLocks noChangeAspect="1"/>
          </p:cNvPicPr>
          <p:nvPr/>
        </p:nvPicPr>
        <p:blipFill>
          <a:blip r:embed="rId3">
            <a:extLst/>
          </a:blip>
          <a:stretch>
            <a:fillRect/>
          </a:stretch>
        </p:blipFill>
        <p:spPr>
          <a:xfrm>
            <a:off x="11740" y="653853"/>
            <a:ext cx="9144001" cy="483254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Title 1"/>
          <p:cNvSpPr txBox="1"/>
          <p:nvPr>
            <p:ph type="title"/>
          </p:nvPr>
        </p:nvSpPr>
        <p:spPr>
          <a:xfrm>
            <a:off x="304799" y="-1"/>
            <a:ext cx="5470528" cy="653856"/>
          </a:xfrm>
          <a:prstGeom prst="rect">
            <a:avLst/>
          </a:prstGeom>
        </p:spPr>
        <p:txBody>
          <a:bodyPr/>
          <a:lstStyle/>
          <a:p>
            <a:pPr/>
            <a:r>
              <a:t>Full-Stack Development</a:t>
            </a:r>
          </a:p>
        </p:txBody>
      </p:sp>
      <p:sp>
        <p:nvSpPr>
          <p:cNvPr id="438" name="Rectangle 5"/>
          <p:cNvSpPr/>
          <p:nvPr/>
        </p:nvSpPr>
        <p:spPr>
          <a:xfrm>
            <a:off x="-2" y="5429651"/>
            <a:ext cx="9155743" cy="1015664"/>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39" name="Rectangle 7"/>
          <p:cNvSpPr txBox="1"/>
          <p:nvPr/>
        </p:nvSpPr>
        <p:spPr>
          <a:xfrm>
            <a:off x="304799" y="5181600"/>
            <a:ext cx="8665359" cy="1150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a:solidFill>
                  <a:srgbClr val="FFFFFF"/>
                </a:solidFill>
                <a:latin typeface="Arial"/>
                <a:ea typeface="Arial"/>
                <a:cs typeface="Arial"/>
                <a:sym typeface="Arial"/>
              </a:defRPr>
            </a:pPr>
          </a:p>
          <a:p>
            <a:pPr marL="342900" indent="-342900">
              <a:buSzPct val="100000"/>
              <a:buFont typeface="Arial"/>
              <a:buChar char="•"/>
              <a:defRPr b="1">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pic>
        <p:nvPicPr>
          <p:cNvPr id="440" name="Picture 3" descr="Picture 3"/>
          <p:cNvPicPr>
            <a:picLocks noChangeAspect="1"/>
          </p:cNvPicPr>
          <p:nvPr/>
        </p:nvPicPr>
        <p:blipFill>
          <a:blip r:embed="rId3">
            <a:extLst/>
          </a:blip>
          <a:stretch>
            <a:fillRect/>
          </a:stretch>
        </p:blipFill>
        <p:spPr>
          <a:xfrm>
            <a:off x="0" y="533400"/>
            <a:ext cx="9144000" cy="48962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Title 1"/>
          <p:cNvSpPr txBox="1"/>
          <p:nvPr>
            <p:ph type="title"/>
          </p:nvPr>
        </p:nvSpPr>
        <p:spPr>
          <a:xfrm>
            <a:off x="304799" y="-1"/>
            <a:ext cx="5470528" cy="653856"/>
          </a:xfrm>
          <a:prstGeom prst="rect">
            <a:avLst/>
          </a:prstGeom>
        </p:spPr>
        <p:txBody>
          <a:bodyPr/>
          <a:lstStyle/>
          <a:p>
            <a:pPr/>
            <a:r>
              <a:t>Full-Stack Development</a:t>
            </a:r>
          </a:p>
        </p:txBody>
      </p:sp>
      <p:sp>
        <p:nvSpPr>
          <p:cNvPr id="445" name="Shape 70"/>
          <p:cNvSpPr txBox="1"/>
          <p:nvPr/>
        </p:nvSpPr>
        <p:spPr>
          <a:xfrm>
            <a:off x="0" y="1041305"/>
            <a:ext cx="3079750" cy="19271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446" name="Shape 70"/>
          <p:cNvSpPr txBox="1"/>
          <p:nvPr/>
        </p:nvSpPr>
        <p:spPr>
          <a:xfrm>
            <a:off x="2896000" y="1028449"/>
            <a:ext cx="1920876" cy="10508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447" name="Shape 70"/>
          <p:cNvSpPr txBox="1"/>
          <p:nvPr/>
        </p:nvSpPr>
        <p:spPr>
          <a:xfrm>
            <a:off x="-1" y="3754837"/>
            <a:ext cx="3962403" cy="16350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448" name="Shape 70"/>
          <p:cNvSpPr txBox="1"/>
          <p:nvPr/>
        </p:nvSpPr>
        <p:spPr>
          <a:xfrm>
            <a:off x="5101130" y="1011636"/>
            <a:ext cx="3841751" cy="2803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449" name="Shape 70"/>
          <p:cNvSpPr txBox="1"/>
          <p:nvPr/>
        </p:nvSpPr>
        <p:spPr>
          <a:xfrm>
            <a:off x="2940592" y="2832131"/>
            <a:ext cx="2130159" cy="7587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450" name="Shape 70"/>
          <p:cNvSpPr txBox="1"/>
          <p:nvPr/>
        </p:nvSpPr>
        <p:spPr>
          <a:xfrm>
            <a:off x="5070750" y="4460435"/>
            <a:ext cx="3049243" cy="13429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451" name="Shape 70"/>
          <p:cNvSpPr txBox="1"/>
          <p:nvPr/>
        </p:nvSpPr>
        <p:spPr>
          <a:xfrm>
            <a:off x="464903" y="3349345"/>
            <a:ext cx="23050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API Interaction</a:t>
            </a:r>
          </a:p>
        </p:txBody>
      </p:sp>
      <p:sp>
        <p:nvSpPr>
          <p:cNvPr id="452" name="Shape 70"/>
          <p:cNvSpPr txBox="1"/>
          <p:nvPr/>
        </p:nvSpPr>
        <p:spPr>
          <a:xfrm>
            <a:off x="3382672" y="2471503"/>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Databases</a:t>
            </a:r>
          </a:p>
        </p:txBody>
      </p:sp>
      <p:sp>
        <p:nvSpPr>
          <p:cNvPr id="453" name="Shape 70"/>
          <p:cNvSpPr txBox="1"/>
          <p:nvPr/>
        </p:nvSpPr>
        <p:spPr>
          <a:xfrm>
            <a:off x="5504958" y="4708440"/>
            <a:ext cx="259204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CS Fundamentals </a:t>
            </a:r>
          </a:p>
        </p:txBody>
      </p:sp>
      <p:sp>
        <p:nvSpPr>
          <p:cNvPr id="454" name="Shape 70"/>
          <p:cNvSpPr txBox="1"/>
          <p:nvPr/>
        </p:nvSpPr>
        <p:spPr>
          <a:xfrm>
            <a:off x="438460" y="5554331"/>
            <a:ext cx="3904940"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Cutting Edge Development</a:t>
            </a:r>
          </a:p>
        </p:txBody>
      </p:sp>
      <p:sp>
        <p:nvSpPr>
          <p:cNvPr id="455" name="Shape 70"/>
          <p:cNvSpPr txBox="1"/>
          <p:nvPr/>
        </p:nvSpPr>
        <p:spPr>
          <a:xfrm>
            <a:off x="439688" y="634822"/>
            <a:ext cx="218100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The Browser</a:t>
            </a:r>
          </a:p>
        </p:txBody>
      </p:sp>
      <p:sp>
        <p:nvSpPr>
          <p:cNvPr id="456" name="Shape 70"/>
          <p:cNvSpPr txBox="1"/>
          <p:nvPr/>
        </p:nvSpPr>
        <p:spPr>
          <a:xfrm>
            <a:off x="3355059" y="634822"/>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Dev Tools</a:t>
            </a:r>
          </a:p>
        </p:txBody>
      </p:sp>
      <p:sp>
        <p:nvSpPr>
          <p:cNvPr id="457" name="Shape 70"/>
          <p:cNvSpPr txBox="1"/>
          <p:nvPr/>
        </p:nvSpPr>
        <p:spPr>
          <a:xfrm>
            <a:off x="5562982" y="609600"/>
            <a:ext cx="3522976"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Server Side</a:t>
            </a:r>
          </a:p>
        </p:txBody>
      </p:sp>
      <p:sp>
        <p:nvSpPr>
          <p:cNvPr id="458" name="Shape 70"/>
          <p:cNvSpPr txBox="1"/>
          <p:nvPr/>
        </p:nvSpPr>
        <p:spPr>
          <a:xfrm>
            <a:off x="-3208" y="5867400"/>
            <a:ext cx="221300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pPr/>
            <a:r>
              <a:t>React.js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Title 1"/>
          <p:cNvSpPr txBox="1"/>
          <p:nvPr>
            <p:ph type="title"/>
          </p:nvPr>
        </p:nvSpPr>
        <p:spPr>
          <a:xfrm>
            <a:off x="390606" y="2953542"/>
            <a:ext cx="8229601" cy="871860"/>
          </a:xfrm>
          <a:prstGeom prst="rect">
            <a:avLst/>
          </a:prstGeom>
        </p:spPr>
        <p:txBody>
          <a:bodyPr/>
          <a:lstStyle/>
          <a:p>
            <a:pPr/>
            <a:r>
              <a:t>Let’s Get Crackin!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Title 1"/>
          <p:cNvSpPr txBox="1"/>
          <p:nvPr>
            <p:ph type="title"/>
          </p:nvPr>
        </p:nvSpPr>
        <p:spPr>
          <a:xfrm>
            <a:off x="304799" y="-1"/>
            <a:ext cx="5470528" cy="653856"/>
          </a:xfrm>
          <a:prstGeom prst="rect">
            <a:avLst/>
          </a:prstGeom>
        </p:spPr>
        <p:txBody>
          <a:bodyPr/>
          <a:lstStyle/>
          <a:p>
            <a:pPr/>
            <a:r>
              <a:t>Intro to Console / Terminal</a:t>
            </a:r>
          </a:p>
        </p:txBody>
      </p:sp>
      <p:pic>
        <p:nvPicPr>
          <p:cNvPr id="465"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Title 1"/>
          <p:cNvSpPr txBox="1"/>
          <p:nvPr>
            <p:ph type="title"/>
          </p:nvPr>
        </p:nvSpPr>
        <p:spPr>
          <a:xfrm>
            <a:off x="304799" y="-1"/>
            <a:ext cx="5470528" cy="653856"/>
          </a:xfrm>
          <a:prstGeom prst="rect">
            <a:avLst/>
          </a:prstGeom>
        </p:spPr>
        <p:txBody>
          <a:bodyPr/>
          <a:lstStyle/>
          <a:p>
            <a:pPr/>
            <a:r>
              <a:t>INSTRUCTOR DEMO</a:t>
            </a:r>
          </a:p>
        </p:txBody>
      </p:sp>
      <p:sp>
        <p:nvSpPr>
          <p:cNvPr id="470" name="Title 1"/>
          <p:cNvSpPr txBox="1"/>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3600">
                <a:latin typeface="Arial"/>
                <a:ea typeface="Arial"/>
                <a:cs typeface="Arial"/>
                <a:sym typeface="Arial"/>
              </a:defRPr>
            </a:pPr>
            <a:r>
              <a:t>(1-ConsoleCommands)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Title 2"/>
          <p:cNvSpPr txBox="1"/>
          <p:nvPr>
            <p:ph type="title"/>
          </p:nvPr>
        </p:nvSpPr>
        <p:spPr>
          <a:xfrm>
            <a:off x="304799" y="-1"/>
            <a:ext cx="5470528" cy="653856"/>
          </a:xfrm>
          <a:prstGeom prst="rect">
            <a:avLst/>
          </a:prstGeom>
        </p:spPr>
        <p:txBody>
          <a:bodyPr/>
          <a:lstStyle/>
          <a:p>
            <a:pPr/>
            <a:r>
              <a:t>&gt; YOUR TURN!</a:t>
            </a:r>
          </a:p>
        </p:txBody>
      </p:sp>
      <p:sp>
        <p:nvSpPr>
          <p:cNvPr id="475"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76" name="TextBox 8"/>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endParaRPr u="sng"/>
          </a:p>
          <a:p>
            <a:pPr marL="342900" indent="-342900">
              <a:buSzPct val="100000"/>
              <a:buFont typeface="Arial"/>
              <a:buChar char="•"/>
              <a:defRPr sz="2000">
                <a:latin typeface="Arial"/>
                <a:ea typeface="Arial"/>
                <a:cs typeface="Arial"/>
                <a:sym typeface="Arial"/>
              </a:defRPr>
            </a:pPr>
            <a:r>
              <a:t>Make a folder on your desktop named code.</a:t>
            </a:r>
          </a:p>
          <a:p>
            <a:pP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Put all of your code that you do inside of that folder.</a:t>
            </a:r>
          </a:p>
          <a:p>
            <a:pPr marL="342900" indent="-342900">
              <a:buSzPct val="100000"/>
              <a:buFont typeface="Arial"/>
              <a:buChar char="•"/>
              <a:defRPr b="1" sz="2000">
                <a:latin typeface="Arial"/>
                <a:ea typeface="Arial"/>
                <a:cs typeface="Arial"/>
                <a:sym typeface="Arial"/>
              </a:defRPr>
            </a:pPr>
          </a:p>
          <a:p>
            <a:pPr>
              <a:defRPr b="1" sz="2000">
                <a:latin typeface="Arial"/>
                <a:ea typeface="Arial"/>
                <a:cs typeface="Arial"/>
                <a:sym typeface="Arial"/>
              </a:defRPr>
            </a:pPr>
            <a:r>
              <a:t>Best Practices:</a:t>
            </a:r>
          </a:p>
          <a:p>
            <a:pPr marL="342900" indent="-342900">
              <a:buSzPct val="100000"/>
              <a:buFont typeface="Arial"/>
              <a:buChar cha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Always use lowercase for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Never put in spaces in your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Use dashes to separate.</a:t>
            </a:r>
          </a:p>
        </p:txBody>
      </p:sp>
      <p:sp>
        <p:nvSpPr>
          <p:cNvPr id="477"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Title 2"/>
          <p:cNvSpPr txBox="1"/>
          <p:nvPr>
            <p:ph type="title"/>
          </p:nvPr>
        </p:nvSpPr>
        <p:spPr>
          <a:xfrm>
            <a:off x="304799" y="-1"/>
            <a:ext cx="5470528" cy="653856"/>
          </a:xfrm>
          <a:prstGeom prst="rect">
            <a:avLst/>
          </a:prstGeom>
        </p:spPr>
        <p:txBody>
          <a:bodyPr/>
          <a:lstStyle/>
          <a:p>
            <a:pPr/>
            <a:r>
              <a:t>&gt; YOUR TURN!</a:t>
            </a:r>
          </a:p>
        </p:txBody>
      </p:sp>
      <p:sp>
        <p:nvSpPr>
          <p:cNvPr id="482"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83" name="TextBox 8"/>
          <p:cNvSpPr txBox="1"/>
          <p:nvPr/>
        </p:nvSpPr>
        <p:spPr>
          <a:xfrm>
            <a:off x="304800" y="914399"/>
            <a:ext cx="8686800" cy="50488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folder with the name of first_day_stuff.</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HTML file with the name of first_day.html.</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p>
          <a:p>
            <a:pPr>
              <a:defRPr b="1" sz="2000">
                <a:latin typeface="Arial"/>
                <a:ea typeface="Arial"/>
                <a:cs typeface="Arial"/>
                <a:sym typeface="Arial"/>
              </a:defRPr>
            </a:pPr>
            <a:r>
              <a:t>Bonus:</a:t>
            </a:r>
          </a:p>
          <a:p>
            <a:pPr marL="2857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285750" indent="-285750">
              <a:buSzPct val="100000"/>
              <a:buFont typeface="Arial"/>
              <a:buChar char="•"/>
              <a:defRPr sz="2000">
                <a:latin typeface="Arial"/>
                <a:ea typeface="Arial"/>
                <a:cs typeface="Arial"/>
                <a:sym typeface="Arial"/>
              </a:defRPr>
            </a:pPr>
          </a:p>
        </p:txBody>
      </p:sp>
      <p:sp>
        <p:nvSpPr>
          <p:cNvPr id="484"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Title 2"/>
          <p:cNvSpPr txBox="1"/>
          <p:nvPr>
            <p:ph type="title"/>
          </p:nvPr>
        </p:nvSpPr>
        <p:spPr>
          <a:xfrm>
            <a:off x="304799" y="-1"/>
            <a:ext cx="5470528" cy="653856"/>
          </a:xfrm>
          <a:prstGeom prst="rect">
            <a:avLst/>
          </a:prstGeom>
        </p:spPr>
        <p:txBody>
          <a:bodyPr/>
          <a:lstStyle/>
          <a:p>
            <a:pPr/>
            <a:r>
              <a:t>Intro to Console</a:t>
            </a:r>
          </a:p>
        </p:txBody>
      </p:sp>
      <p:sp>
        <p:nvSpPr>
          <p:cNvPr id="487" name="Title 1"/>
          <p:cNvSpPr txBox="1"/>
          <p:nvPr/>
        </p:nvSpPr>
        <p:spPr>
          <a:xfrm>
            <a:off x="1438275" y="1267851"/>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80000"/>
              </a:lnSpc>
              <a:defRPr b="1" i="1" sz="4200">
                <a:latin typeface="Arial"/>
                <a:ea typeface="Arial"/>
                <a:cs typeface="Arial"/>
                <a:sym typeface="Arial"/>
              </a:defRPr>
            </a:lvl1pPr>
          </a:lstStyle>
          <a:p>
            <a:pPr/>
            <a:r>
              <a:t>Discuss with Neighbors</a:t>
            </a:r>
          </a:p>
        </p:txBody>
      </p:sp>
      <p:pic>
        <p:nvPicPr>
          <p:cNvPr id="488" name="Picture 4" descr="Picture 4"/>
          <p:cNvPicPr>
            <a:picLocks noChangeAspect="1"/>
          </p:cNvPicPr>
          <p:nvPr/>
        </p:nvPicPr>
        <p:blipFill>
          <a:blip r:embed="rId3">
            <a:extLst/>
          </a:blip>
          <a:stretch>
            <a:fillRect/>
          </a:stretch>
        </p:blipFill>
        <p:spPr>
          <a:xfrm>
            <a:off x="2286000" y="2133600"/>
            <a:ext cx="4876800" cy="40355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Title 1"/>
          <p:cNvSpPr txBox="1"/>
          <p:nvPr>
            <p:ph type="title"/>
          </p:nvPr>
        </p:nvSpPr>
        <p:spPr>
          <a:xfrm>
            <a:off x="390606" y="2953542"/>
            <a:ext cx="8229601" cy="871860"/>
          </a:xfrm>
          <a:prstGeom prst="rect">
            <a:avLst/>
          </a:prstGeom>
        </p:spPr>
        <p:txBody>
          <a:bodyPr/>
          <a:lstStyle/>
          <a:p>
            <a:pPr/>
            <a:r>
              <a:t>Hello, 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Picture 2" descr="Picture 2"/>
          <p:cNvPicPr>
            <a:picLocks noChangeAspect="1"/>
          </p:cNvPicPr>
          <p:nvPr/>
        </p:nvPicPr>
        <p:blipFill>
          <a:blip r:embed="rId2">
            <a:extLst/>
          </a:blip>
          <a:stretch>
            <a:fillRect/>
          </a:stretch>
        </p:blipFill>
        <p:spPr>
          <a:xfrm>
            <a:off x="190500" y="733423"/>
            <a:ext cx="5753100" cy="5591179"/>
          </a:xfrm>
          <a:prstGeom prst="rect">
            <a:avLst/>
          </a:prstGeom>
          <a:ln w="63500">
            <a:solidFill>
              <a:srgbClr val="000000"/>
            </a:solidFill>
          </a:ln>
        </p:spPr>
      </p:pic>
      <p:pic>
        <p:nvPicPr>
          <p:cNvPr id="263" name="Picture 4" descr="Picture 4"/>
          <p:cNvPicPr>
            <a:picLocks noChangeAspect="1"/>
          </p:cNvPicPr>
          <p:nvPr/>
        </p:nvPicPr>
        <p:blipFill>
          <a:blip r:embed="rId3">
            <a:extLst/>
          </a:blip>
          <a:stretch>
            <a:fillRect/>
          </a:stretch>
        </p:blipFill>
        <p:spPr>
          <a:xfrm>
            <a:off x="5334000" y="838200"/>
            <a:ext cx="3034147" cy="2275609"/>
          </a:xfrm>
          <a:prstGeom prst="rect">
            <a:avLst/>
          </a:prstGeom>
          <a:ln w="63500">
            <a:solidFill>
              <a:srgbClr val="000000"/>
            </a:solidFill>
          </a:ln>
        </p:spPr>
      </p:pic>
      <p:pic>
        <p:nvPicPr>
          <p:cNvPr id="264" name="Picture 5" descr="Picture 5"/>
          <p:cNvPicPr>
            <a:picLocks noChangeAspect="1"/>
          </p:cNvPicPr>
          <p:nvPr/>
        </p:nvPicPr>
        <p:blipFill>
          <a:blip r:embed="rId4">
            <a:extLst/>
          </a:blip>
          <a:stretch>
            <a:fillRect/>
          </a:stretch>
        </p:blipFill>
        <p:spPr>
          <a:xfrm>
            <a:off x="304800" y="838200"/>
            <a:ext cx="1862666" cy="1424940"/>
          </a:xfrm>
          <a:prstGeom prst="rect">
            <a:avLst/>
          </a:prstGeom>
          <a:ln w="38100">
            <a:solidFill>
              <a:srgbClr val="000000"/>
            </a:solidFill>
            <a:miter/>
          </a:ln>
        </p:spPr>
      </p:pic>
      <p:pic>
        <p:nvPicPr>
          <p:cNvPr id="265" name="Picture 9" descr="Picture 9"/>
          <p:cNvPicPr>
            <a:picLocks noChangeAspect="1"/>
          </p:cNvPicPr>
          <p:nvPr/>
        </p:nvPicPr>
        <p:blipFill>
          <a:blip r:embed="rId5">
            <a:extLst/>
          </a:blip>
          <a:stretch>
            <a:fillRect/>
          </a:stretch>
        </p:blipFill>
        <p:spPr>
          <a:xfrm>
            <a:off x="4875645" y="4419600"/>
            <a:ext cx="3492502" cy="1638300"/>
          </a:xfrm>
          <a:prstGeom prst="rect">
            <a:avLst/>
          </a:prstGeom>
          <a:ln w="63500">
            <a:solidFill>
              <a:srgbClr val="000000"/>
            </a:solidFill>
            <a:miter/>
          </a:ln>
        </p:spPr>
      </p:pic>
      <p:pic>
        <p:nvPicPr>
          <p:cNvPr id="266" name="Picture 11" descr="Picture 11"/>
          <p:cNvPicPr>
            <a:picLocks noChangeAspect="1"/>
          </p:cNvPicPr>
          <p:nvPr/>
        </p:nvPicPr>
        <p:blipFill>
          <a:blip r:embed="rId6">
            <a:extLst/>
          </a:blip>
          <a:stretch>
            <a:fillRect/>
          </a:stretch>
        </p:blipFill>
        <p:spPr>
          <a:xfrm>
            <a:off x="190498" y="185174"/>
            <a:ext cx="4685147" cy="4117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Title 2"/>
          <p:cNvSpPr txBox="1"/>
          <p:nvPr>
            <p:ph type="title"/>
          </p:nvPr>
        </p:nvSpPr>
        <p:spPr>
          <a:xfrm>
            <a:off x="304799" y="-1"/>
            <a:ext cx="5470528" cy="653856"/>
          </a:xfrm>
          <a:prstGeom prst="rect">
            <a:avLst/>
          </a:prstGeom>
        </p:spPr>
        <p:txBody>
          <a:bodyPr/>
          <a:lstStyle/>
          <a:p>
            <a:pPr/>
            <a:r>
              <a:t>&lt;title&gt; Intro to HTML &lt;/title&gt;</a:t>
            </a:r>
          </a:p>
        </p:txBody>
      </p:sp>
      <p:pic>
        <p:nvPicPr>
          <p:cNvPr id="497"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498"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499" name="Rectangle 8"/>
          <p:cNvSpPr/>
          <p:nvPr/>
        </p:nvSpPr>
        <p:spPr>
          <a:xfrm>
            <a:off x="-2" y="5203711"/>
            <a:ext cx="9155743" cy="1197090"/>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00" name="Rectangle 9"/>
          <p:cNvSpPr txBox="1"/>
          <p:nvPr/>
        </p:nvSpPr>
        <p:spPr>
          <a:xfrm>
            <a:off x="173841" y="5257799"/>
            <a:ext cx="8796317" cy="9594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HTML </a:t>
            </a:r>
            <a:r>
              <a:rPr b="0"/>
              <a:t>is one of the three base languages behind </a:t>
            </a:r>
            <a:r>
              <a:rPr b="0" u="sng"/>
              <a:t>every single website</a:t>
            </a:r>
            <a:r>
              <a:rPr b="0"/>
              <a:t>.</a:t>
            </a:r>
            <a:endParaRPr b="0"/>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Title 2"/>
          <p:cNvSpPr txBox="1"/>
          <p:nvPr>
            <p:ph type="title"/>
          </p:nvPr>
        </p:nvSpPr>
        <p:spPr>
          <a:xfrm>
            <a:off x="304799" y="-1"/>
            <a:ext cx="5470528" cy="653856"/>
          </a:xfrm>
          <a:prstGeom prst="rect">
            <a:avLst/>
          </a:prstGeom>
        </p:spPr>
        <p:txBody>
          <a:bodyPr/>
          <a:lstStyle/>
          <a:p>
            <a:pPr/>
            <a:r>
              <a:t>&gt; YOUR TURN</a:t>
            </a:r>
          </a:p>
        </p:txBody>
      </p:sp>
      <p:sp>
        <p:nvSpPr>
          <p:cNvPr id="503"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04" name="TextBox 11"/>
          <p:cNvSpPr txBox="1"/>
          <p:nvPr/>
        </p:nvSpPr>
        <p:spPr>
          <a:xfrm>
            <a:off x="304800" y="914399"/>
            <a:ext cx="8686800" cy="51512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lvl="1" marL="800100" indent="-342900">
              <a:buSzPct val="100000"/>
              <a:buFont typeface="Arial"/>
              <a:buChar char="•"/>
              <a:defRPr>
                <a:latin typeface="Arial"/>
                <a:ea typeface="Arial"/>
                <a:cs typeface="Arial"/>
                <a:sym typeface="Arial"/>
              </a:defRPr>
            </a:pPr>
            <a:r>
              <a:t>  One link that is target="_blank" so that it opens a new tab when clicked on.</a:t>
            </a:r>
          </a:p>
          <a:p>
            <a:pPr lvl="1" marL="800100" indent="-342900">
              <a:buSzPct val="100000"/>
              <a:buFont typeface="Arial"/>
              <a:buChar char="•"/>
              <a:defRPr>
                <a:latin typeface="Arial"/>
                <a:ea typeface="Arial"/>
                <a:cs typeface="Arial"/>
                <a:sym typeface="Arial"/>
              </a:defRPr>
            </a:pPr>
            <a:r>
              <a:t>  Make the second link bold.</a:t>
            </a:r>
          </a:p>
          <a:p>
            <a:pPr lvl="1" marL="800100"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and animal name) and 4 rows of animals.</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Title 2"/>
          <p:cNvSpPr txBox="1"/>
          <p:nvPr>
            <p:ph type="title"/>
          </p:nvPr>
        </p:nvSpPr>
        <p:spPr>
          <a:xfrm>
            <a:off x="304799" y="-1"/>
            <a:ext cx="5470528" cy="653856"/>
          </a:xfrm>
          <a:prstGeom prst="rect">
            <a:avLst/>
          </a:prstGeom>
        </p:spPr>
        <p:txBody>
          <a:bodyPr/>
          <a:lstStyle/>
          <a:p>
            <a:pPr/>
            <a:r>
              <a:t>YouTube Video Walkthrough!</a:t>
            </a:r>
          </a:p>
        </p:txBody>
      </p:sp>
      <p:pic>
        <p:nvPicPr>
          <p:cNvPr id="507"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508" name="Rectangle 3"/>
          <p:cNvSpPr txBox="1"/>
          <p:nvPr/>
        </p:nvSpPr>
        <p:spPr>
          <a:xfrm>
            <a:off x="330200" y="5603959"/>
            <a:ext cx="8343900"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https://www.youtube.com/watch?v=ieb6Svbc10E&amp;index=1&amp;list=PLgJ8UgkiorCnMLsUevoQRxH8t9bt7ne14</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Title 2"/>
          <p:cNvSpPr txBox="1"/>
          <p:nvPr>
            <p:ph type="title"/>
          </p:nvPr>
        </p:nvSpPr>
        <p:spPr>
          <a:xfrm>
            <a:off x="304799" y="-1"/>
            <a:ext cx="5470528" cy="653856"/>
          </a:xfrm>
          <a:prstGeom prst="rect">
            <a:avLst/>
          </a:prstGeom>
        </p:spPr>
        <p:txBody>
          <a:bodyPr/>
          <a:lstStyle/>
          <a:p>
            <a:pPr/>
            <a:r>
              <a:t>&lt;title&gt; Intro to HTML &lt;/title&gt;</a:t>
            </a:r>
          </a:p>
        </p:txBody>
      </p:sp>
      <p:sp>
        <p:nvSpPr>
          <p:cNvPr id="511" name="Title 1"/>
          <p:cNvSpPr txBox="1"/>
          <p:nvPr/>
        </p:nvSpPr>
        <p:spPr>
          <a:xfrm>
            <a:off x="3208820" y="2935534"/>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How’d it go?</a:t>
            </a:r>
          </a:p>
        </p:txBody>
      </p:sp>
      <p:pic>
        <p:nvPicPr>
          <p:cNvPr id="512" name="Picture 2" descr="Picture 2"/>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Title 1"/>
          <p:cNvSpPr txBox="1"/>
          <p:nvPr>
            <p:ph type="title"/>
          </p:nvPr>
        </p:nvSpPr>
        <p:spPr>
          <a:xfrm>
            <a:off x="390606" y="2953542"/>
            <a:ext cx="8229601" cy="871860"/>
          </a:xfrm>
          <a:prstGeom prst="rect">
            <a:avLst/>
          </a:prstGeom>
        </p:spPr>
        <p:txBody>
          <a:bodyPr/>
          <a:lstStyle/>
          <a:p>
            <a:pPr/>
            <a:r>
              <a:t>Homework!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Title 2"/>
          <p:cNvSpPr txBox="1"/>
          <p:nvPr>
            <p:ph type="title"/>
          </p:nvPr>
        </p:nvSpPr>
        <p:spPr>
          <a:xfrm>
            <a:off x="304799" y="-1"/>
            <a:ext cx="5470528" cy="653856"/>
          </a:xfrm>
          <a:prstGeom prst="rect">
            <a:avLst/>
          </a:prstGeom>
        </p:spPr>
        <p:txBody>
          <a:bodyPr/>
          <a:lstStyle/>
          <a:p>
            <a:pPr/>
            <a:r>
              <a:t>Homework “Due”: Next Class</a:t>
            </a:r>
          </a:p>
        </p:txBody>
      </p:sp>
      <p:sp>
        <p:nvSpPr>
          <p:cNvPr id="517" name="TextBox 3"/>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By Next Class:</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Figure out where the GitHub Repo is for our class.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Terminal example from class today.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HTML example from class today. </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Watch the Walkthrough Video if you felt a bit lost.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A35"/>
        </a:solidFill>
      </p:bgPr>
    </p:bg>
    <p:spTree>
      <p:nvGrpSpPr>
        <p:cNvPr id="1" name=""/>
        <p:cNvGrpSpPr/>
        <p:nvPr/>
      </p:nvGrpSpPr>
      <p:grpSpPr>
        <a:xfrm>
          <a:off x="0" y="0"/>
          <a:ext cx="0" cy="0"/>
          <a:chOff x="0" y="0"/>
          <a:chExt cx="0" cy="0"/>
        </a:xfrm>
      </p:grpSpPr>
      <p:sp>
        <p:nvSpPr>
          <p:cNvPr id="268" name="Title 1"/>
          <p:cNvSpPr txBox="1"/>
          <p:nvPr>
            <p:ph type="title"/>
          </p:nvPr>
        </p:nvSpPr>
        <p:spPr>
          <a:xfrm>
            <a:off x="390606" y="2953542"/>
            <a:ext cx="8229601" cy="871860"/>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itle 1"/>
          <p:cNvSpPr txBox="1"/>
          <p:nvPr>
            <p:ph type="title"/>
          </p:nvPr>
        </p:nvSpPr>
        <p:spPr>
          <a:xfrm>
            <a:off x="304799" y="-1"/>
            <a:ext cx="5470528" cy="653856"/>
          </a:xfrm>
          <a:prstGeom prst="rect">
            <a:avLst/>
          </a:prstGeom>
        </p:spPr>
        <p:txBody>
          <a:bodyPr/>
          <a:lstStyle/>
          <a:p>
            <a:pPr/>
            <a:r>
              <a:t>Your Goals...</a:t>
            </a:r>
          </a:p>
        </p:txBody>
      </p:sp>
      <p:sp>
        <p:nvSpPr>
          <p:cNvPr id="271" name="TextBox 10"/>
          <p:cNvSpPr txBox="1"/>
          <p:nvPr/>
        </p:nvSpPr>
        <p:spPr>
          <a:xfrm>
            <a:off x="4884899" y="838199"/>
            <a:ext cx="3458727" cy="7699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800" u="sng">
                <a:latin typeface="Arial"/>
                <a:ea typeface="Arial"/>
                <a:cs typeface="Arial"/>
                <a:sym typeface="Arial"/>
              </a:defRPr>
            </a:lvl1pPr>
          </a:lstStyle>
          <a:p>
            <a:pPr/>
            <a:r>
              <a:t>New Career</a:t>
            </a:r>
          </a:p>
        </p:txBody>
      </p:sp>
      <p:sp>
        <p:nvSpPr>
          <p:cNvPr id="272" name="TextBox 20"/>
          <p:cNvSpPr txBox="1"/>
          <p:nvPr/>
        </p:nvSpPr>
        <p:spPr>
          <a:xfrm>
            <a:off x="304800" y="1123516"/>
            <a:ext cx="4457959"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Arial"/>
                <a:ea typeface="Arial"/>
                <a:cs typeface="Arial"/>
                <a:sym typeface="Arial"/>
              </a:defRPr>
            </a:lvl1pPr>
          </a:lstStyle>
          <a:p>
            <a:pPr/>
            <a:r>
              <a:t>Basically 1000% of you said…</a:t>
            </a:r>
          </a:p>
        </p:txBody>
      </p:sp>
      <p:pic>
        <p:nvPicPr>
          <p:cNvPr id="273" name="Picture 2" descr="Picture 2"/>
          <p:cNvPicPr>
            <a:picLocks noChangeAspect="1"/>
          </p:cNvPicPr>
          <p:nvPr/>
        </p:nvPicPr>
        <p:blipFill>
          <a:blip r:embed="rId2">
            <a:extLst/>
          </a:blip>
          <a:stretch>
            <a:fillRect/>
          </a:stretch>
        </p:blipFill>
        <p:spPr>
          <a:xfrm>
            <a:off x="1828800" y="2031877"/>
            <a:ext cx="5410200" cy="40576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itle 1"/>
          <p:cNvSpPr txBox="1"/>
          <p:nvPr>
            <p:ph type="title"/>
          </p:nvPr>
        </p:nvSpPr>
        <p:spPr>
          <a:xfrm>
            <a:off x="304799" y="-1"/>
            <a:ext cx="5470528" cy="653856"/>
          </a:xfrm>
          <a:prstGeom prst="rect">
            <a:avLst/>
          </a:prstGeom>
        </p:spPr>
        <p:txBody>
          <a:bodyPr/>
          <a:lstStyle/>
          <a:p>
            <a:pPr/>
            <a:r>
              <a:t>Your Goals...</a:t>
            </a:r>
          </a:p>
        </p:txBody>
      </p:sp>
      <p:sp>
        <p:nvSpPr>
          <p:cNvPr id="276" name="TextBox 11"/>
          <p:cNvSpPr txBox="1"/>
          <p:nvPr/>
        </p:nvSpPr>
        <p:spPr>
          <a:xfrm>
            <a:off x="304800" y="1440539"/>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277" name="TextBox 12"/>
          <p:cNvSpPr txBox="1"/>
          <p:nvPr/>
        </p:nvSpPr>
        <p:spPr>
          <a:xfrm>
            <a:off x="304800" y="2024936"/>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278" name="TextBox 13"/>
          <p:cNvSpPr txBox="1"/>
          <p:nvPr/>
        </p:nvSpPr>
        <p:spPr>
          <a:xfrm>
            <a:off x="304800" y="2609332"/>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279" name="TextBox 14"/>
          <p:cNvSpPr txBox="1"/>
          <p:nvPr/>
        </p:nvSpPr>
        <p:spPr>
          <a:xfrm>
            <a:off x="304800" y="3193727"/>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280" name="TextBox 15"/>
          <p:cNvSpPr txBox="1"/>
          <p:nvPr/>
        </p:nvSpPr>
        <p:spPr>
          <a:xfrm>
            <a:off x="304800" y="3778124"/>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281" name="TextBox 16"/>
          <p:cNvSpPr txBox="1"/>
          <p:nvPr/>
        </p:nvSpPr>
        <p:spPr>
          <a:xfrm>
            <a:off x="304800" y="4362520"/>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282" name="TextBox 17"/>
          <p:cNvSpPr txBox="1"/>
          <p:nvPr/>
        </p:nvSpPr>
        <p:spPr>
          <a:xfrm>
            <a:off x="304800" y="4946915"/>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283" name="TextBox 18"/>
          <p:cNvSpPr txBox="1"/>
          <p:nvPr/>
        </p:nvSpPr>
        <p:spPr>
          <a:xfrm>
            <a:off x="332438" y="838200"/>
            <a:ext cx="535449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u="sng">
                <a:latin typeface="Arial"/>
                <a:ea typeface="Arial"/>
                <a:cs typeface="Arial"/>
                <a:sym typeface="Arial"/>
              </a:defRPr>
            </a:lvl1pPr>
          </a:lstStyle>
          <a:p>
            <a:pPr/>
            <a:r>
              <a:t>And why do you want a new career?</a:t>
            </a:r>
          </a:p>
        </p:txBody>
      </p:sp>
      <p:sp>
        <p:nvSpPr>
          <p:cNvPr id="284" name="TextBox 19"/>
          <p:cNvSpPr txBox="1"/>
          <p:nvPr/>
        </p:nvSpPr>
        <p:spPr>
          <a:xfrm>
            <a:off x="304800" y="5531308"/>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285"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itle 1"/>
          <p:cNvSpPr txBox="1"/>
          <p:nvPr>
            <p:ph type="title"/>
          </p:nvPr>
        </p:nvSpPr>
        <p:spPr>
          <a:xfrm>
            <a:off x="304799" y="-1"/>
            <a:ext cx="5470528" cy="653856"/>
          </a:xfrm>
          <a:prstGeom prst="rect">
            <a:avLst/>
          </a:prstGeom>
        </p:spPr>
        <p:txBody>
          <a:bodyPr/>
          <a:lstStyle/>
          <a:p>
            <a:pPr/>
            <a:r>
              <a:t>Your Goal = Our Goal</a:t>
            </a:r>
          </a:p>
        </p:txBody>
      </p:sp>
      <p:sp>
        <p:nvSpPr>
          <p:cNvPr id="288" name="Content Placeholder 2"/>
          <p:cNvSpPr txBox="1"/>
          <p:nvPr/>
        </p:nvSpPr>
        <p:spPr>
          <a:xfrm>
            <a:off x="289559" y="762000"/>
            <a:ext cx="8583816" cy="3455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b="1" sz="3200">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